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79" r:id="rId5"/>
    <p:sldId id="277" r:id="rId6"/>
    <p:sldId id="280" r:id="rId7"/>
    <p:sldId id="281" r:id="rId8"/>
    <p:sldId id="259" r:id="rId9"/>
    <p:sldId id="260" r:id="rId10"/>
    <p:sldId id="261" r:id="rId11"/>
    <p:sldId id="263" r:id="rId12"/>
    <p:sldId id="256" r:id="rId13"/>
    <p:sldId id="264" r:id="rId14"/>
    <p:sldId id="262" r:id="rId15"/>
    <p:sldId id="265" r:id="rId16"/>
    <p:sldId id="282" r:id="rId17"/>
    <p:sldId id="274" r:id="rId18"/>
    <p:sldId id="258" r:id="rId19"/>
    <p:sldId id="267" r:id="rId20"/>
    <p:sldId id="268" r:id="rId21"/>
    <p:sldId id="269" r:id="rId22"/>
    <p:sldId id="257" r:id="rId23"/>
    <p:sldId id="284" r:id="rId24"/>
    <p:sldId id="283" r:id="rId25"/>
    <p:sldId id="27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Phonemes taught in order         start to read words </a:t>
            </a:r>
            <a:r>
              <a:rPr lang="en-US" dirty="0" err="1"/>
              <a:t>asap</a:t>
            </a:r>
            <a:r>
              <a:rPr lang="en-US" dirty="0"/>
              <a:t>  </a:t>
            </a:r>
          </a:p>
          <a:p>
            <a:r>
              <a:rPr lang="en-US" dirty="0"/>
              <a:t>LW has a picture pneumonic to help children remember the phoneme/grapheme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Early digraphs  mostly consonant digraphs </a:t>
            </a:r>
            <a:r>
              <a:rPr lang="mr-IN" baseline="0" dirty="0"/>
              <a:t>–</a:t>
            </a:r>
            <a:r>
              <a:rPr lang="en-US" baseline="0" dirty="0"/>
              <a:t> 2 letters 1 sound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8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Vowel digraphs taught</a:t>
            </a:r>
            <a:r>
              <a:rPr lang="en-US" baseline="0" dirty="0"/>
              <a:t> with a short caption to help children remember</a:t>
            </a:r>
          </a:p>
          <a:p>
            <a:r>
              <a:rPr lang="en-US" baseline="0" dirty="0"/>
              <a:t>Also </a:t>
            </a:r>
            <a:r>
              <a:rPr lang="en-US" baseline="0" dirty="0" err="1"/>
              <a:t>trigraphs</a:t>
            </a:r>
            <a:r>
              <a:rPr lang="en-US" baseline="0" dirty="0"/>
              <a:t> </a:t>
            </a:r>
            <a:r>
              <a:rPr lang="en-US" baseline="0" dirty="0" err="1"/>
              <a:t>igh</a:t>
            </a:r>
            <a:r>
              <a:rPr lang="en-US" baseline="0" dirty="0"/>
              <a:t>, air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615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13/03/2022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13/03/2022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13/03/2022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13/03/2022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13/03/2022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13/03/2022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13/03/2022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freeimageslive.co.uk/free_stock_image/crayon-alphabet-jpg" TargetMode="Externa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IL5YUCPyC5I" TargetMode="Externa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bloom.com/" TargetMode="External"/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opmarks.co.uk/english-games/5-7-years/letters-and-sounds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0CC1C-6AEC-435A-847A-F3A5CF094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17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Welcome to our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phonics and reading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information sharing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session.</a:t>
            </a:r>
            <a: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  <a:t/>
            </a:r>
            <a:br>
              <a:rPr lang="en-GB" b="1" dirty="0">
                <a:solidFill>
                  <a:srgbClr val="0070C0"/>
                </a:solidFill>
                <a:latin typeface="Bradley Hand ITC" panose="03070402050302030203" pitchFamily="66" charset="0"/>
              </a:rPr>
            </a:br>
            <a:endParaRPr lang="en-GB" b="1" dirty="0">
              <a:solidFill>
                <a:srgbClr val="0070C0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50" y="3315494"/>
            <a:ext cx="2400300" cy="1095375"/>
          </a:xfrm>
        </p:spPr>
      </p:pic>
    </p:spTree>
    <p:extLst>
      <p:ext uri="{BB962C8B-B14F-4D97-AF65-F5344CB8AC3E}">
        <p14:creationId xmlns:p14="http://schemas.microsoft.com/office/powerpoint/2010/main" val="245464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3366FF"/>
                </a:solidFill>
                <a:latin typeface="Comic Sans MS" panose="030F0702030302020204" pitchFamily="66" charset="0"/>
              </a:rPr>
              <a:t> 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Part 1 </a:t>
            </a:r>
            <a:r>
              <a:rPr lang="mr-IN" dirty="0">
                <a:solidFill>
                  <a:srgbClr val="0000FF"/>
                </a:solidFill>
                <a:latin typeface="Comic Sans MS" panose="030F0702030302020204" pitchFamily="66" charset="0"/>
              </a:rPr>
              <a:t>–</a:t>
            </a: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 information about how we teach phonics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Part 2 </a:t>
            </a:r>
            <a:r>
              <a:rPr lang="mr-IN" dirty="0">
                <a:solidFill>
                  <a:srgbClr val="0000FF"/>
                </a:solidFill>
                <a:latin typeface="Comic Sans MS" panose="030F0702030302020204" pitchFamily="66" charset="0"/>
              </a:rPr>
              <a:t>–</a:t>
            </a: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 information about how we teach reading</a:t>
            </a:r>
          </a:p>
          <a:p>
            <a:pPr marL="0" indent="0">
              <a:buNone/>
            </a:pPr>
            <a:endParaRPr lang="en-US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Part 3 – supporting at home</a:t>
            </a:r>
          </a:p>
        </p:txBody>
      </p:sp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0ECB9-2358-4019-AEB6-0225A5490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E8A82-21ED-4BFE-9F9C-0160DF11A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What is Phonics?</a:t>
            </a:r>
          </a:p>
          <a:p>
            <a:r>
              <a:rPr lang="en-GB" dirty="0">
                <a:latin typeface="Comic Sans MS" panose="030F0702030302020204" pitchFamily="66" charset="0"/>
              </a:rPr>
              <a:t>Phonics is a way of teaching children how to read and write.</a:t>
            </a:r>
          </a:p>
          <a:p>
            <a:r>
              <a:rPr lang="en-GB" dirty="0">
                <a:latin typeface="Comic Sans MS" panose="030F0702030302020204" pitchFamily="66" charset="0"/>
              </a:rPr>
              <a:t>It helps children hear, identify and use different sounds that distinguish one word from another in the English language</a:t>
            </a:r>
          </a:p>
        </p:txBody>
      </p:sp>
      <p:pic>
        <p:nvPicPr>
          <p:cNvPr id="4" name="Picture 4" descr="Great Bentley Primary School - Phonics">
            <a:extLst>
              <a:ext uri="{FF2B5EF4-FFF2-40B4-BE49-F238E27FC236}">
                <a16:creationId xmlns:a16="http://schemas.microsoft.com/office/drawing/2014/main" id="{C341C007-8A92-44F1-B3FA-0B151ADA2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7" y="274638"/>
            <a:ext cx="3578225" cy="178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83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F7AA2-090B-4178-B703-3E964E6D6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Did </a:t>
            </a:r>
            <a:r>
              <a:rPr lang="en-GB" dirty="0">
                <a:latin typeface="Comic Sans MS" panose="030F0702030302020204" pitchFamily="66" charset="0"/>
              </a:rPr>
              <a:t>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08E57-03E5-4E82-855D-7E89409D7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English language has:-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26 letters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44 sounds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Over 100 different ways to spell</a:t>
            </a:r>
          </a:p>
          <a:p>
            <a:r>
              <a:rPr lang="en-GB" dirty="0">
                <a:latin typeface="Comic Sans MS" panose="030F0702030302020204" pitchFamily="66" charset="0"/>
              </a:rPr>
              <a:t> those sounds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DD9C4-A5D2-44C0-9984-376329EDC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283" y="3531345"/>
            <a:ext cx="1800225" cy="1400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2F0606-200B-4B0D-AC1E-016863B38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428" y="5206789"/>
            <a:ext cx="2182572" cy="16512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46197D-EA9A-4B14-A507-FF31CB61B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489814" y="1866552"/>
            <a:ext cx="2964680" cy="192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2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9828" y="933606"/>
            <a:ext cx="7389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latin typeface="Comic Sans MS" panose="030F0702030302020204" pitchFamily="66" charset="0"/>
              </a:rPr>
              <a:t>The journey to independent reading and writing begins with 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596" y="1472329"/>
            <a:ext cx="2438400" cy="261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0240" y="3919365"/>
            <a:ext cx="4011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  <a:latin typeface="Comic Sans MS" panose="030F0702030302020204" pitchFamily="66" charset="0"/>
              </a:rPr>
              <a:t>littlewandlelettersandsounds.org.uk</a:t>
            </a:r>
            <a:endParaRPr lang="en-US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147" y="349579"/>
            <a:ext cx="7212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0000FF"/>
                </a:solidFill>
                <a:latin typeface="Comic Sans MS" panose="030F0702030302020204" pitchFamily="66" charset="0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2499" y="4279259"/>
            <a:ext cx="8678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Why Little </a:t>
            </a:r>
            <a:r>
              <a:rPr lang="en-US" b="1" dirty="0" err="1">
                <a:latin typeface="Comic Sans MS" panose="030F0702030302020204" pitchFamily="66" charset="0"/>
              </a:rPr>
              <a:t>Wandle</a:t>
            </a:r>
            <a:r>
              <a:rPr lang="en-US" b="1" dirty="0">
                <a:latin typeface="Comic Sans MS" panose="030F0702030302020204" pitchFamily="66" charset="0"/>
              </a:rPr>
              <a:t>?  </a:t>
            </a:r>
          </a:p>
          <a:p>
            <a:r>
              <a:rPr lang="en-US" dirty="0">
                <a:latin typeface="Comic Sans MS" panose="030F0702030302020204" pitchFamily="66" charset="0"/>
              </a:rPr>
              <a:t>Excellent training for all staff to ensure consistency.</a:t>
            </a:r>
          </a:p>
          <a:p>
            <a:r>
              <a:rPr lang="en-US" dirty="0">
                <a:latin typeface="Comic Sans MS" panose="030F0702030302020204" pitchFamily="66" charset="0"/>
              </a:rPr>
              <a:t>Every aspect of phonics and reading included in a detailed, thorough and systematic approach.</a:t>
            </a:r>
          </a:p>
          <a:p>
            <a:r>
              <a:rPr lang="en-US" dirty="0">
                <a:latin typeface="Comic Sans MS" panose="030F0702030302020204" pitchFamily="66" charset="0"/>
              </a:rPr>
              <a:t>Engaging resources without distracting from the learning.</a:t>
            </a:r>
          </a:p>
          <a:p>
            <a:r>
              <a:rPr lang="en-US" dirty="0">
                <a:latin typeface="Comic Sans MS" panose="030F0702030302020204" pitchFamily="66" charset="0"/>
              </a:rPr>
              <a:t>Comprehensive system for identifying and supporting children requiring extra help </a:t>
            </a:r>
          </a:p>
          <a:p>
            <a:r>
              <a:rPr lang="en-US" dirty="0">
                <a:latin typeface="Comic Sans MS" panose="030F0702030302020204" pitchFamily="66" charset="0"/>
              </a:rPr>
              <a:t>Useful support for parents.  </a:t>
            </a:r>
          </a:p>
        </p:txBody>
      </p:sp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439" y="684910"/>
            <a:ext cx="2486333" cy="18315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6331" y="22376"/>
            <a:ext cx="54040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omic Sans MS" panose="030F0702030302020204" pitchFamily="66" charset="0"/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261" y="783513"/>
            <a:ext cx="25907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Daily short sessions</a:t>
            </a:r>
          </a:p>
          <a:p>
            <a:r>
              <a:rPr lang="en-US" sz="2000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 </a:t>
            </a:r>
            <a:endParaRPr lang="en-US" sz="2000" dirty="0">
              <a:solidFill>
                <a:srgbClr val="3366FF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9754" y="3377966"/>
            <a:ext cx="2323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Synthetic phonics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7261" y="2109977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1806" y="5557901"/>
            <a:ext cx="2375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Repeated practice</a:t>
            </a: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072" y="5373534"/>
            <a:ext cx="1109978" cy="110997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971378" y="3085473"/>
            <a:ext cx="26132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  <a:latin typeface="Comic Sans MS" panose="030F0702030302020204" pitchFamily="66" charset="0"/>
              </a:rPr>
              <a:t>m-u-s-t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35142" y="5492353"/>
            <a:ext cx="1802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Practice makes</a:t>
            </a:r>
          </a:p>
          <a:p>
            <a:r>
              <a:rPr lang="en-US" dirty="0">
                <a:latin typeface="Comic Sans MS" panose="030F0702030302020204" pitchFamily="66" charset="0"/>
              </a:rPr>
              <a:t> permanent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0138" y="3831327"/>
            <a:ext cx="763532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 smtClean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endParaRPr lang="en-US" sz="1600" dirty="0" smtClean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1600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Correct pronunciation is vital – No </a:t>
            </a:r>
            <a:r>
              <a:rPr lang="en-US" sz="1600" dirty="0" err="1" smtClean="0">
                <a:solidFill>
                  <a:srgbClr val="3366FF"/>
                </a:solidFill>
                <a:latin typeface="Comic Sans MS" panose="030F0702030302020204" pitchFamily="66" charset="0"/>
              </a:rPr>
              <a:t>schwarring</a:t>
            </a:r>
            <a:r>
              <a:rPr lang="en-US" sz="1600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!</a:t>
            </a:r>
          </a:p>
          <a:p>
            <a:r>
              <a:rPr lang="en-US" sz="1600" dirty="0">
                <a:solidFill>
                  <a:srgbClr val="3366FF"/>
                </a:solidFill>
                <a:latin typeface="Comic Sans MS" panose="030F0702030302020204" pitchFamily="66" charset="0"/>
                <a:hlinkClick r:id="rId5"/>
              </a:rPr>
              <a:t>https://</a:t>
            </a:r>
            <a:r>
              <a:rPr lang="en-US" sz="1600" dirty="0" smtClean="0">
                <a:solidFill>
                  <a:srgbClr val="3366FF"/>
                </a:solidFill>
                <a:latin typeface="Comic Sans MS" panose="030F0702030302020204" pitchFamily="66" charset="0"/>
                <a:hlinkClick r:id="rId5"/>
              </a:rPr>
              <a:t>youtu.be/IL5YUCPyC5I</a:t>
            </a:r>
            <a:r>
              <a:rPr lang="en-US" sz="1600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  </a:t>
            </a:r>
          </a:p>
          <a:p>
            <a:endParaRPr lang="en-US" sz="16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47649" y="5492353"/>
            <a:ext cx="18646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Comic Sans MS" panose="030F0702030302020204" pitchFamily="66" charset="0"/>
              </a:rPr>
              <a:t>Revisit previously </a:t>
            </a:r>
          </a:p>
          <a:p>
            <a:r>
              <a:rPr lang="en-US" sz="1400" dirty="0">
                <a:latin typeface="Comic Sans MS" panose="030F0702030302020204" pitchFamily="66" charset="0"/>
              </a:rPr>
              <a:t>taught sounds at</a:t>
            </a:r>
          </a:p>
          <a:p>
            <a:r>
              <a:rPr lang="en-US" sz="1400" dirty="0">
                <a:latin typeface="Comic Sans MS" panose="030F0702030302020204" pitchFamily="66" charset="0"/>
              </a:rPr>
              <a:t>start of each lesson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0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474A-4DBB-4CF2-804B-089812A49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522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Jargon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E3DAA-B215-41FF-AA79-A5CE92387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29859"/>
            <a:ext cx="8229600" cy="60281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You may hear your children say….</a:t>
            </a:r>
            <a:r>
              <a:rPr lang="en-US" sz="18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US" sz="1800" b="1" dirty="0">
                <a:latin typeface="Comic Sans MS" panose="030F0702030302020204" pitchFamily="66" charset="0"/>
              </a:rPr>
              <a:t>-phonics </a:t>
            </a:r>
            <a:r>
              <a:rPr lang="en-US" sz="1800" dirty="0">
                <a:latin typeface="Comic Sans MS" panose="030F0702030302020204" pitchFamily="66" charset="0"/>
              </a:rPr>
              <a:t>(also known as ‘synthetic phonics’) – The teaching of reading by developing awareness of the sounds in words and the corresponding letters used to represent those sounds.</a:t>
            </a:r>
          </a:p>
          <a:p>
            <a:pPr marL="0" indent="0">
              <a:buNone/>
            </a:pPr>
            <a:endParaRPr lang="en-US" sz="1800" b="1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omic Sans MS" panose="030F0702030302020204" pitchFamily="66" charset="0"/>
              </a:rPr>
              <a:t>-phoneme</a:t>
            </a:r>
            <a:r>
              <a:rPr lang="en-US" sz="1800" dirty="0" smtClean="0">
                <a:latin typeface="Comic Sans MS" panose="030F0702030302020204" pitchFamily="66" charset="0"/>
              </a:rPr>
              <a:t> </a:t>
            </a:r>
            <a:r>
              <a:rPr lang="en-US" sz="1800" dirty="0">
                <a:latin typeface="Comic Sans MS" panose="030F0702030302020204" pitchFamily="66" charset="0"/>
              </a:rPr>
              <a:t>- Any one of the 44 sounds which make up words in the English language. </a:t>
            </a:r>
          </a:p>
          <a:p>
            <a:pPr marL="0" indent="0">
              <a:buNone/>
            </a:pPr>
            <a:endParaRPr lang="en-US" sz="1800" b="1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omic Sans MS" panose="030F0702030302020204" pitchFamily="66" charset="0"/>
              </a:rPr>
              <a:t>-</a:t>
            </a:r>
            <a:r>
              <a:rPr lang="en-US" sz="1800" b="1" dirty="0">
                <a:latin typeface="Comic Sans MS" panose="030F0702030302020204" pitchFamily="66" charset="0"/>
              </a:rPr>
              <a:t>grapheme </a:t>
            </a:r>
            <a:r>
              <a:rPr lang="en-US" sz="1800" dirty="0">
                <a:latin typeface="Comic Sans MS" panose="030F0702030302020204" pitchFamily="66" charset="0"/>
              </a:rPr>
              <a:t>– How a phoneme is written down. There can be more than one way to spell a phoneme. </a:t>
            </a:r>
            <a:r>
              <a:rPr lang="en-US" sz="1800" dirty="0" err="1">
                <a:latin typeface="Comic Sans MS" panose="030F0702030302020204" pitchFamily="66" charset="0"/>
              </a:rPr>
              <a:t>E.g</a:t>
            </a:r>
            <a:r>
              <a:rPr lang="en-US" sz="1800" dirty="0">
                <a:latin typeface="Comic Sans MS" panose="030F0702030302020204" pitchFamily="66" charset="0"/>
              </a:rPr>
              <a:t>-the phoneme ‘ay’ is spelt differently in each of the words ‘w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ay</a:t>
            </a:r>
            <a:r>
              <a:rPr lang="en-US" sz="1800" dirty="0">
                <a:latin typeface="Comic Sans MS" panose="030F0702030302020204" pitchFamily="66" charset="0"/>
              </a:rPr>
              <a:t>’, ‘m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</a:t>
            </a:r>
            <a:r>
              <a:rPr lang="en-US" sz="1800" dirty="0">
                <a:latin typeface="Comic Sans MS" panose="030F0702030302020204" pitchFamily="66" charset="0"/>
              </a:rPr>
              <a:t>k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e</a:t>
            </a:r>
            <a:r>
              <a:rPr lang="en-US" sz="1800" dirty="0">
                <a:latin typeface="Comic Sans MS" panose="030F0702030302020204" pitchFamily="66" charset="0"/>
              </a:rPr>
              <a:t>’, ‘f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ai</a:t>
            </a:r>
            <a:r>
              <a:rPr lang="en-US" sz="1800" dirty="0">
                <a:latin typeface="Comic Sans MS" panose="030F0702030302020204" pitchFamily="66" charset="0"/>
              </a:rPr>
              <a:t>l’, ‘gr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ea</a:t>
            </a:r>
            <a:r>
              <a:rPr lang="en-US" sz="1800" dirty="0">
                <a:latin typeface="Comic Sans MS" panose="030F0702030302020204" pitchFamily="66" charset="0"/>
              </a:rPr>
              <a:t>t’, ‘sl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eigh</a:t>
            </a:r>
            <a:r>
              <a:rPr lang="en-US" sz="1800" dirty="0">
                <a:latin typeface="Comic Sans MS" panose="030F0702030302020204" pitchFamily="66" charset="0"/>
              </a:rPr>
              <a:t>’ and ‘l</a:t>
            </a:r>
            <a:r>
              <a:rPr lang="en-US" sz="1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</a:t>
            </a:r>
            <a:r>
              <a:rPr lang="en-US" sz="1800" dirty="0">
                <a:latin typeface="Comic Sans MS" panose="030F0702030302020204" pitchFamily="66" charset="0"/>
              </a:rPr>
              <a:t>dy’. </a:t>
            </a:r>
          </a:p>
          <a:p>
            <a:pPr marL="0" indent="0">
              <a:buNone/>
            </a:pPr>
            <a:endParaRPr lang="en-US" sz="1800" b="1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Comic Sans MS" panose="030F0702030302020204" pitchFamily="66" charset="0"/>
              </a:rPr>
              <a:t>-</a:t>
            </a:r>
            <a:r>
              <a:rPr lang="en-US" sz="1800" b="1" dirty="0">
                <a:latin typeface="Comic Sans MS" panose="030F0702030302020204" pitchFamily="66" charset="0"/>
              </a:rPr>
              <a:t>blending</a:t>
            </a:r>
            <a:r>
              <a:rPr lang="en-US" sz="1800" dirty="0">
                <a:latin typeface="Comic Sans MS" panose="030F0702030302020204" pitchFamily="66" charset="0"/>
              </a:rPr>
              <a:t> – Putting together the sounds in a word in order to read it, e.g. 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‘f – r – o – g, frog’ </a:t>
            </a:r>
          </a:p>
          <a:p>
            <a:pPr marL="0" indent="0">
              <a:buNone/>
            </a:pPr>
            <a:r>
              <a:rPr lang="en-US" sz="1800" b="1" dirty="0">
                <a:latin typeface="Comic Sans MS" panose="030F0702030302020204" pitchFamily="66" charset="0"/>
              </a:rPr>
              <a:t>-segmenting</a:t>
            </a:r>
            <a:r>
              <a:rPr lang="en-US" sz="1800" dirty="0">
                <a:latin typeface="Comic Sans MS" panose="030F0702030302020204" pitchFamily="66" charset="0"/>
              </a:rPr>
              <a:t> – Breaking a word into sounds in order to spell </a:t>
            </a: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them, e.g. ‘frog, f – r – o – g’’</a:t>
            </a:r>
          </a:p>
          <a:p>
            <a:pPr marL="0" indent="0">
              <a:buNone/>
            </a:pPr>
            <a:r>
              <a:rPr lang="en-US" sz="1800" b="1" dirty="0">
                <a:latin typeface="Comic Sans MS" panose="030F0702030302020204" pitchFamily="66" charset="0"/>
              </a:rPr>
              <a:t>-Digraph</a:t>
            </a:r>
            <a:r>
              <a:rPr lang="en-US" sz="1800" dirty="0">
                <a:latin typeface="Comic Sans MS" panose="030F0702030302020204" pitchFamily="66" charset="0"/>
              </a:rPr>
              <a:t>- 2 letters making one sound </a:t>
            </a:r>
          </a:p>
          <a:p>
            <a:pPr marL="0" indent="0">
              <a:buNone/>
            </a:pPr>
            <a:r>
              <a:rPr lang="en-US" sz="1800" b="1" dirty="0">
                <a:latin typeface="Comic Sans MS" panose="030F0702030302020204" pitchFamily="66" charset="0"/>
              </a:rPr>
              <a:t>-Trigraph</a:t>
            </a:r>
            <a:r>
              <a:rPr lang="en-US" sz="1800" dirty="0">
                <a:latin typeface="Comic Sans MS" panose="030F0702030302020204" pitchFamily="66" charset="0"/>
              </a:rPr>
              <a:t>- 3 letters making one sound</a:t>
            </a:r>
            <a:endParaRPr lang="en-GB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DB1225-27B9-42F5-8251-E21C2F835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2873" y="4817541"/>
            <a:ext cx="1723927" cy="6175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FF0EF-D3F8-4163-9EBC-FE7DED10F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6122" y="5575041"/>
            <a:ext cx="816899" cy="1143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583E46-DD7F-4177-9901-BBBAB2F765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5425" y="5575041"/>
            <a:ext cx="823094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8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97315" y="456987"/>
            <a:ext cx="35493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0000FF"/>
                </a:solidFill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973" y="1745100"/>
            <a:ext cx="2367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We want children to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3" y="3284761"/>
            <a:ext cx="2172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Reading should be 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enjoyable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9979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We want children to read 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for pleasure and be life 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long readers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24619" y="1715714"/>
            <a:ext cx="3041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Learning to read should be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060" y="206826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69857" y="5616935"/>
            <a:ext cx="5990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Reading underpins children’s access to the curriculum 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03" y="109098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887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  <a:latin typeface="Comic Sans MS" panose="030F0702030302020204" pitchFamily="66" charset="0"/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1720129"/>
            <a:ext cx="5033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Comic Sans MS" panose="030F0702030302020204" pitchFamily="66" charset="0"/>
              </a:rPr>
              <a:t>Reading practice sessions are :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7903" y="2328257"/>
            <a:ext cx="3225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7903" y="3217176"/>
            <a:ext cx="35092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Taught by trained teacher or</a:t>
            </a:r>
          </a:p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903" y="2747052"/>
            <a:ext cx="269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Taught in small groups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8382" y="4510153"/>
            <a:ext cx="4310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matched to children’s</a:t>
            </a:r>
          </a:p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secure phonic knowledge </a:t>
            </a:r>
          </a:p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8985" y="5557850"/>
            <a:ext cx="43502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66FF"/>
                </a:solidFill>
                <a:latin typeface="Comic Sans MS" panose="030F0702030302020204" pitchFamily="66" charset="0"/>
              </a:rPr>
              <a:t> read three </a:t>
            </a:r>
            <a:r>
              <a:rPr lang="en-US" b="1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times before sent home </a:t>
            </a:r>
            <a:endParaRPr lang="en-US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8382" y="4080959"/>
            <a:ext cx="1366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Books are </a:t>
            </a:r>
            <a:r>
              <a:rPr lang="en-US" sz="1600" dirty="0">
                <a:solidFill>
                  <a:srgbClr val="3366FF"/>
                </a:solidFill>
                <a:latin typeface="Comic Sans MS" panose="030F0702030302020204" pitchFamily="66" charset="0"/>
              </a:rPr>
              <a:t>:</a:t>
            </a:r>
            <a:endParaRPr lang="en-US" sz="1600" dirty="0">
              <a:solidFill>
                <a:srgbClr val="3366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12618" y="620634"/>
            <a:ext cx="840970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Reading Practice Books carefully matched so children can read 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fluently and independently</a:t>
            </a:r>
          </a:p>
          <a:p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3 Reads </a:t>
            </a:r>
            <a:r>
              <a:rPr lang="mr-IN" dirty="0">
                <a:solidFill>
                  <a:srgbClr val="3366FF"/>
                </a:solidFill>
                <a:latin typeface="Comic Sans MS" panose="030F0702030302020204" pitchFamily="66" charset="0"/>
              </a:rPr>
              <a:t>–</a:t>
            </a:r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each one begins with some quick sounds and words practice</a:t>
            </a:r>
          </a:p>
          <a:p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Decoding</a:t>
            </a: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Prosody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     (intonation, expression)</a:t>
            </a: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When children take their book home to read they should be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95% fluent.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Please do not worry that a book is too easy </a:t>
            </a:r>
            <a:r>
              <a:rPr lang="mr-IN" dirty="0">
                <a:solidFill>
                  <a:srgbClr val="3366FF"/>
                </a:solidFill>
                <a:latin typeface="Comic Sans MS" panose="030F0702030302020204" pitchFamily="66" charset="0"/>
              </a:rPr>
              <a:t>–</a:t>
            </a:r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your child needs to develop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fluency and confidence in reading.  Re-reading a book  they have had before</a:t>
            </a: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helps develop fluency </a:t>
            </a:r>
            <a:r>
              <a:rPr lang="mr-IN" dirty="0">
                <a:solidFill>
                  <a:srgbClr val="3366FF"/>
                </a:solidFill>
                <a:latin typeface="Comic Sans MS" panose="030F0702030302020204" pitchFamily="66" charset="0"/>
              </a:rPr>
              <a:t>–</a:t>
            </a:r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 this is the goal.</a:t>
            </a:r>
          </a:p>
          <a:p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rgbClr val="3366FF"/>
                </a:solidFill>
                <a:latin typeface="Comic Sans MS" panose="030F0702030302020204" pitchFamily="66" charset="0"/>
              </a:rPr>
              <a:t>Celebrate their success</a:t>
            </a:r>
            <a:r>
              <a:rPr lang="en-US" dirty="0" smtClean="0">
                <a:solidFill>
                  <a:srgbClr val="3366FF"/>
                </a:solidFill>
                <a:latin typeface="Comic Sans MS" panose="030F0702030302020204" pitchFamily="66" charset="0"/>
              </a:rPr>
              <a:t>!!! Be positive.</a:t>
            </a: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33303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5707012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00FF"/>
                </a:solidFill>
                <a:latin typeface="Comic Sans MS" panose="030F0702030302020204" pitchFamily="66" charset="0"/>
              </a:rPr>
              <a:t>How do we decide which books children read?</a:t>
            </a:r>
          </a:p>
          <a:p>
            <a:endParaRPr lang="en-US" sz="1600" b="1" dirty="0"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Children are assessed, then LW matches which books 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Should be allocated for their secure phonic knowledge.</a:t>
            </a:r>
          </a:p>
          <a:p>
            <a:endParaRPr lang="en-US" sz="1600" b="1" dirty="0">
              <a:latin typeface="Comic Sans MS" panose="030F0702030302020204" pitchFamily="66" charset="0"/>
            </a:endParaRPr>
          </a:p>
          <a:p>
            <a:endParaRPr lang="en-US" sz="1600" b="1" dirty="0"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Children will take their Reading Practice Book home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(after reading it 3 times in school)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sz="1600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Share the front cover page before reading – this 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cover sounds and words contained in the book.</a:t>
            </a:r>
          </a:p>
          <a:p>
            <a:endParaRPr lang="en-US" sz="1600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endParaRPr lang="en-US" sz="1600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Celebrate, praise, talk about the book with you child.</a:t>
            </a:r>
          </a:p>
          <a:p>
            <a:endParaRPr lang="en-US" sz="1600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endParaRPr lang="en-US" sz="1600" b="1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Please make sure books are in book bags and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returned on Monday as they may be </a:t>
            </a: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needed for other groups.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b="1" dirty="0">
                <a:solidFill>
                  <a:srgbClr val="3366FF"/>
                </a:solidFill>
                <a:latin typeface="Comic Sans MS" panose="030F0702030302020204" pitchFamily="66" charset="0"/>
              </a:rPr>
              <a:t>Please look after our books.</a:t>
            </a: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endParaRPr lang="en-US" sz="1600" dirty="0">
              <a:latin typeface="Comic Sans MS" panose="030F0702030302020204" pitchFamily="66" charset="0"/>
            </a:endParaRPr>
          </a:p>
          <a:p>
            <a:endParaRPr lang="en-US" sz="1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996" y="826743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10" y="1503359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132" y="2622323"/>
            <a:ext cx="1305301" cy="16133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4B95C4-180A-41A9-8877-F6F1C20301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2262" y="4093416"/>
            <a:ext cx="3091008" cy="252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1348" y="1717239"/>
            <a:ext cx="7728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Children will also bring home a ‘reading for pleasure book’ from our class library each week.</a:t>
            </a:r>
          </a:p>
          <a:p>
            <a:endParaRPr lang="en-US" sz="20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To become lifelong readers, it is essential that they read for pleasure</a:t>
            </a:r>
          </a:p>
          <a:p>
            <a:endParaRPr lang="en-US" sz="20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Children </a:t>
            </a:r>
            <a:r>
              <a:rPr lang="en-US" sz="2000" b="1" dirty="0">
                <a:solidFill>
                  <a:srgbClr val="3366FF"/>
                </a:solidFill>
                <a:latin typeface="Comic Sans MS" panose="030F0702030302020204" pitchFamily="66" charset="0"/>
              </a:rPr>
              <a:t>may not </a:t>
            </a:r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be able to read this book independently but these books offer a wealth of opportunities for talking about the pictures and enjoying the story or information text.</a:t>
            </a:r>
          </a:p>
          <a:p>
            <a:endParaRPr lang="en-US" sz="20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Enjoy the book together and </a:t>
            </a:r>
          </a:p>
          <a:p>
            <a:r>
              <a:rPr lang="en-US" sz="2000" dirty="0">
                <a:solidFill>
                  <a:srgbClr val="3366FF"/>
                </a:solidFill>
                <a:latin typeface="Comic Sans MS" panose="030F0702030302020204" pitchFamily="66" charset="0"/>
              </a:rPr>
              <a:t>foster a love of reading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86" y="4651203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512" y="4716874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029" y="1717239"/>
            <a:ext cx="1148062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84255" y="78468"/>
            <a:ext cx="58351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Supporting at home.</a:t>
            </a:r>
          </a:p>
          <a:p>
            <a:r>
              <a:rPr lang="en-US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Reading for pleasure books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659" y="4857177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15" y="301514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FF"/>
                </a:solidFill>
                <a:latin typeface="Comic Sans MS" panose="030F0702030302020204" pitchFamily="66" charset="0"/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Please look at the Little </a:t>
            </a:r>
            <a:r>
              <a:rPr lang="en-US" sz="2800" dirty="0" err="1">
                <a:solidFill>
                  <a:srgbClr val="3366FF"/>
                </a:solidFill>
                <a:latin typeface="Comic Sans MS" panose="030F0702030302020204" pitchFamily="66" charset="0"/>
              </a:rPr>
              <a:t>Wandle</a:t>
            </a: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 videos and guidance for parents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Support children in learning the alphabetic code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rgbClr val="3366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rgbClr val="3366FF"/>
                </a:solidFill>
                <a:latin typeface="Comic Sans MS" panose="030F0702030302020204" pitchFamily="66" charset="0"/>
              </a:rPr>
              <a:t>Check on your class page for documents to support reading and phonics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4B26D7-914A-4141-AD29-52264EF48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820334" y="1381694"/>
            <a:ext cx="6499389" cy="42852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B25A17-DA6F-4B9F-86AA-869FD078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772" y="1574639"/>
            <a:ext cx="3084245" cy="356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ADF5-2923-4E34-A899-626893FF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0B8BE-18C1-4EC9-8B42-6DF245EB8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Websites for Phonics games: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Phonics Play -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https://www.phonicsplay.co.uk/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Phonic Bloom - </a:t>
            </a:r>
            <a:r>
              <a:rPr lang="en-GB" dirty="0">
                <a:latin typeface="Comic Sans MS" panose="030F0702030302020204" pitchFamily="66" charset="0"/>
                <a:hlinkClick r:id="rId3"/>
              </a:rPr>
              <a:t>https://www.phonicsbloom.com/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</a:t>
            </a:r>
            <a:r>
              <a:rPr lang="en-GB" dirty="0" err="1">
                <a:latin typeface="Comic Sans MS" panose="030F0702030302020204" pitchFamily="66" charset="0"/>
              </a:rPr>
              <a:t>Topmarks</a:t>
            </a:r>
            <a:r>
              <a:rPr lang="en-GB" dirty="0">
                <a:latin typeface="Comic Sans MS" panose="030F0702030302020204" pitchFamily="66" charset="0"/>
              </a:rPr>
              <a:t> - </a:t>
            </a:r>
            <a:r>
              <a:rPr lang="en-GB" dirty="0">
                <a:latin typeface="Comic Sans MS" panose="030F0702030302020204" pitchFamily="66" charset="0"/>
                <a:hlinkClick r:id="rId4"/>
              </a:rPr>
              <a:t>https://www.topmarks.co.uk/english-games/5-7-years/letters-and-sounds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5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8803" y="856859"/>
            <a:ext cx="649087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4400" dirty="0">
              <a:solidFill>
                <a:srgbClr val="0000FF"/>
              </a:solidFill>
              <a:latin typeface="Bradley Hand ITC" panose="03070402050302030203" pitchFamily="66" charset="0"/>
            </a:endParaRPr>
          </a:p>
          <a:p>
            <a:r>
              <a:rPr lang="en-US" sz="4400" dirty="0">
                <a:solidFill>
                  <a:srgbClr val="0000FF"/>
                </a:solidFill>
                <a:latin typeface="Comic Sans MS" panose="030F0702030302020204" pitchFamily="66" charset="0"/>
              </a:rPr>
              <a:t>Thank you for joining us</a:t>
            </a:r>
          </a:p>
          <a:p>
            <a:endParaRPr lang="en-US" sz="4400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r>
              <a:rPr lang="en-US" sz="4400" dirty="0">
                <a:solidFill>
                  <a:srgbClr val="0000FF"/>
                </a:solidFill>
                <a:latin typeface="Comic Sans MS" panose="030F0702030302020204" pitchFamily="66" charset="0"/>
              </a:rPr>
              <a:t>Questions ???</a:t>
            </a:r>
          </a:p>
        </p:txBody>
      </p:sp>
    </p:spTree>
    <p:extLst>
      <p:ext uri="{BB962C8B-B14F-4D97-AF65-F5344CB8AC3E}">
        <p14:creationId xmlns:p14="http://schemas.microsoft.com/office/powerpoint/2010/main" val="8334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A9A292E2EB92449A9DE5DE39193F18" ma:contentTypeVersion="14" ma:contentTypeDescription="Create a new document." ma:contentTypeScope="" ma:versionID="cd1ca14b881151ba5cad209a5ee9e7ce">
  <xsd:schema xmlns:xsd="http://www.w3.org/2001/XMLSchema" xmlns:xs="http://www.w3.org/2001/XMLSchema" xmlns:p="http://schemas.microsoft.com/office/2006/metadata/properties" xmlns:ns3="69f8e586-e156-4c79-985a-12d47ea41134" xmlns:ns4="3f340338-2147-40ab-8c74-102c9ff777ba" targetNamespace="http://schemas.microsoft.com/office/2006/metadata/properties" ma:root="true" ma:fieldsID="e78ce3c941361d4c1e3b262eefa14fd0" ns3:_="" ns4:_="">
    <xsd:import namespace="69f8e586-e156-4c79-985a-12d47ea41134"/>
    <xsd:import namespace="3f340338-2147-40ab-8c74-102c9ff777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8e586-e156-4c79-985a-12d47ea411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340338-2147-40ab-8c74-102c9ff777b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879DB7-E08E-4FD7-A712-F8FC8AA5FD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8e586-e156-4c79-985a-12d47ea41134"/>
    <ds:schemaRef ds:uri="3f340338-2147-40ab-8c74-102c9ff777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94D021-DBB5-40C6-BC74-757AEB8D4D45}">
  <ds:schemaRefs>
    <ds:schemaRef ds:uri="3f340338-2147-40ab-8c74-102c9ff777b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9f8e586-e156-4c79-985a-12d47ea4113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66A6169-662A-40B0-AAAD-B6F7B21708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1122</Words>
  <Application>Microsoft Office PowerPoint</Application>
  <PresentationFormat>On-screen Show (4:3)</PresentationFormat>
  <Paragraphs>185</Paragraphs>
  <Slides>22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Bradley Hand ITC</vt:lpstr>
      <vt:lpstr>Calibri</vt:lpstr>
      <vt:lpstr>Comic Sans MS</vt:lpstr>
      <vt:lpstr>Mangal</vt:lpstr>
      <vt:lpstr>Office Theme</vt:lpstr>
      <vt:lpstr>Welcome to our phonics and reading information sharing session. </vt:lpstr>
      <vt:lpstr> Phonics and Early Reading</vt:lpstr>
      <vt:lpstr>PowerPoint Presentation</vt:lpstr>
      <vt:lpstr>Did you know?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Jargon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Neall</dc:creator>
  <cp:lastModifiedBy>Rachel West</cp:lastModifiedBy>
  <cp:revision>88</cp:revision>
  <dcterms:created xsi:type="dcterms:W3CDTF">2021-09-24T13:21:19Z</dcterms:created>
  <dcterms:modified xsi:type="dcterms:W3CDTF">2022-03-13T23:09:40Z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0x0101000EA9A292E2EB92449A9DE5DE39193F18</vt:lpwstr>
  </property>
</Properties>
</file>