
<file path=[Content_Types].xml><?xml version="1.0" encoding="utf-8"?>
<Types xmlns="http://schemas.openxmlformats.org/package/2006/content-types">
  <Default Extension="fntdata" ContentType="application/x-fontdata"/>
  <Default Extension="gif" ContentType="image/gif"/>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slideMasters/slideMaster1.xml" ContentType="application/vnd.openxmlformats-officedocument.presentationml.slideMaster+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5143500" type="screen16x9"/>
  <p:notesSz cx="6858000" cy="9144000"/>
  <p:embeddedFontLst>
    <p:embeddedFont>
      <p:font typeface="Pacifico" panose="020F0502020204030204" pitchFamily="2" charset="0"/>
      <p:regular r:id="rId1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940" y="5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3b5e5b93599_0_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g3b5e5b93599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3b5e5b93599_2_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3b5e5b93599_2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3b5e5b93599_2_4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3b5e5b93599_2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b5e5b93599_2_20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b5e5b93599_2_2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3b5e5b93599_2_2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3b5e5b93599_2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3b5e5b93599_2_7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3b5e5b93599_2_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b5e5b93599_2_1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3b5e5b93599_2_1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3b5e5b93599_2_10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3b5e5b93599_2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mc:AlternateContent xmlns:mc="http://schemas.openxmlformats.org/markup-compatibility/2006" xmlns:p14="http://schemas.microsoft.com/office/powerpoint/2010/main">
    <mc:Choice Requires="p14">
      <p:transition spd="slow" p14:dur="2700">
        <p14:prism/>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en.wikipedia.org/wiki/Cruise_ship" TargetMode="External"/><Relationship Id="rId13" Type="http://schemas.openxmlformats.org/officeDocument/2006/relationships/hyperlink" Target="https://en.wikipedia.org/wiki/Prize_of_war" TargetMode="External"/><Relationship Id="rId3" Type="http://schemas.openxmlformats.org/officeDocument/2006/relationships/image" Target="../media/image1.jpg"/><Relationship Id="rId7" Type="http://schemas.openxmlformats.org/officeDocument/2006/relationships/hyperlink" Target="https://en.wikipedia.org/wiki/Hamburg_S%C3%BCd" TargetMode="External"/><Relationship Id="rId12" Type="http://schemas.openxmlformats.org/officeDocument/2006/relationships/hyperlink" Target="https://en.wikipedia.org/wiki/United_Kingd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hyperlink" Target="https://en.wikipedia.org/wiki/Ocean_liner" TargetMode="External"/><Relationship Id="rId11" Type="http://schemas.openxmlformats.org/officeDocument/2006/relationships/hyperlink" Target="https://en.wikipedia.org/wiki/Troopship" TargetMode="External"/><Relationship Id="rId5" Type="http://schemas.openxmlformats.org/officeDocument/2006/relationships/hyperlink" Target="https://en.wikipedia.org/wiki/Motor_ship" TargetMode="External"/><Relationship Id="rId10" Type="http://schemas.openxmlformats.org/officeDocument/2006/relationships/hyperlink" Target="https://en.wikipedia.org/wiki/Kriegsmarine" TargetMode="External"/><Relationship Id="rId4" Type="http://schemas.openxmlformats.org/officeDocument/2006/relationships/hyperlink" Target="https://en.wikipedia.org/wiki/Passenger_ship" TargetMode="External"/><Relationship Id="rId9" Type="http://schemas.openxmlformats.org/officeDocument/2006/relationships/hyperlink" Target="https://en.wikipedia.org/wiki/World_War_II"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3.gif"/><Relationship Id="rId4" Type="http://schemas.openxmlformats.org/officeDocument/2006/relationships/image" Target="../media/image2.gif"/></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hyperlink" Target="https://en.wikipedia.org/wiki/HMS_Saintes" TargetMode="External"/><Relationship Id="rId3" Type="http://schemas.openxmlformats.org/officeDocument/2006/relationships/hyperlink" Target="https://en.wikipedia.org/wiki/Port_of_Yokohama" TargetMode="External"/><Relationship Id="rId7" Type="http://schemas.openxmlformats.org/officeDocument/2006/relationships/hyperlink" Target="https://en.wikipedia.org/wiki/Distress_signal"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hyperlink" Target="https://en.wikipedia.org/wiki/Bridge_(nautical)" TargetMode="External"/><Relationship Id="rId5" Type="http://schemas.openxmlformats.org/officeDocument/2006/relationships/hyperlink" Target="https://en.wikipedia.org/wiki/Sea_captain" TargetMode="External"/><Relationship Id="rId4" Type="http://schemas.openxmlformats.org/officeDocument/2006/relationships/hyperlink" Target="https://en.wikipedia.org/wiki/Chief_mate" TargetMode="External"/><Relationship Id="rId9" Type="http://schemas.openxmlformats.org/officeDocument/2006/relationships/hyperlink" Target="https://en.wikipedia.org/wiki/Royal_Navy"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1.jpg"/><Relationship Id="rId7"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 Id="rId9" Type="http://schemas.openxmlformats.org/officeDocument/2006/relationships/image" Target="../media/image9.jp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p:nvPr/>
        </p:nvSpPr>
        <p:spPr>
          <a:xfrm>
            <a:off x="2187900" y="1744225"/>
            <a:ext cx="4762800" cy="1957200"/>
          </a:xfrm>
          <a:prstGeom prst="roundRect">
            <a:avLst>
              <a:gd name="adj" fmla="val 16667"/>
            </a:avLst>
          </a:prstGeom>
          <a:gradFill>
            <a:gsLst>
              <a:gs pos="0">
                <a:srgbClr val="3176EE"/>
              </a:gs>
              <a:gs pos="100000">
                <a:srgbClr val="113D8A"/>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5" name="Google Shape;55;p13"/>
          <p:cNvSpPr txBox="1"/>
          <p:nvPr/>
        </p:nvSpPr>
        <p:spPr>
          <a:xfrm>
            <a:off x="2057400" y="1972575"/>
            <a:ext cx="5263200" cy="1500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800" b="1" u="sng">
                <a:solidFill>
                  <a:schemeClr val="dk1"/>
                </a:solidFill>
              </a:rPr>
              <a:t> HMT Windrush </a:t>
            </a:r>
            <a:endParaRPr sz="4800" b="1" u="sng">
              <a:solidFill>
                <a:schemeClr val="dk1"/>
              </a:solidFill>
            </a:endParaRPr>
          </a:p>
          <a:p>
            <a:pPr marL="0" lvl="0" indent="0" algn="l" rtl="0">
              <a:spcBef>
                <a:spcPts val="0"/>
              </a:spcBef>
              <a:spcAft>
                <a:spcPts val="0"/>
              </a:spcAft>
              <a:buNone/>
            </a:pPr>
            <a:r>
              <a:rPr lang="en" sz="2400" b="1">
                <a:solidFill>
                  <a:schemeClr val="dk1"/>
                </a:solidFill>
              </a:rPr>
              <a:t>              By Teddy Hawkes</a:t>
            </a:r>
            <a:endParaRPr sz="2400" b="1">
              <a:solidFill>
                <a:schemeClr val="dk1"/>
              </a:solidFill>
            </a:endParaRPr>
          </a:p>
        </p:txBody>
      </p:sp>
      <p:sp>
        <p:nvSpPr>
          <p:cNvPr id="56" name="Google Shape;56;p13"/>
          <p:cNvSpPr/>
          <p:nvPr/>
        </p:nvSpPr>
        <p:spPr>
          <a:xfrm>
            <a:off x="263150" y="243575"/>
            <a:ext cx="1924800" cy="772200"/>
          </a:xfrm>
          <a:prstGeom prst="ellipse">
            <a:avLst/>
          </a:prstGeom>
          <a:gradFill>
            <a:gsLst>
              <a:gs pos="0">
                <a:srgbClr val="1076D2"/>
              </a:gs>
              <a:gs pos="100000">
                <a:srgbClr val="093053"/>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7" name="Google Shape;57;p13"/>
          <p:cNvSpPr txBox="1"/>
          <p:nvPr/>
        </p:nvSpPr>
        <p:spPr>
          <a:xfrm>
            <a:off x="556750" y="493700"/>
            <a:ext cx="1392000" cy="326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FF0000"/>
                </a:solidFill>
              </a:rPr>
              <a:t>TH </a:t>
            </a:r>
            <a:r>
              <a:rPr lang="en" sz="1800">
                <a:solidFill>
                  <a:srgbClr val="FF0000"/>
                </a:solidFill>
              </a:rPr>
              <a:t>studios</a:t>
            </a:r>
            <a:endParaRPr sz="1800">
              <a:solidFill>
                <a:srgbClr val="FF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61"/>
        <p:cNvGrpSpPr/>
        <p:nvPr/>
      </p:nvGrpSpPr>
      <p:grpSpPr>
        <a:xfrm>
          <a:off x="0" y="0"/>
          <a:ext cx="0" cy="0"/>
          <a:chOff x="0" y="0"/>
          <a:chExt cx="0" cy="0"/>
        </a:xfrm>
      </p:grpSpPr>
      <p:sp>
        <p:nvSpPr>
          <p:cNvPr id="62" name="Google Shape;62;p14"/>
          <p:cNvSpPr txBox="1">
            <a:spLocks noGrp="1"/>
          </p:cNvSpPr>
          <p:nvPr>
            <p:ph type="title"/>
          </p:nvPr>
        </p:nvSpPr>
        <p:spPr>
          <a:xfrm>
            <a:off x="311700" y="445025"/>
            <a:ext cx="8520600" cy="572700"/>
          </a:xfrm>
          <a:prstGeom prst="rect">
            <a:avLst/>
          </a:prstGeom>
          <a:solidFill>
            <a:srgbClr val="0000FF"/>
          </a:solidFill>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                   </a:t>
            </a:r>
            <a:r>
              <a:rPr lang="en" b="1" u="sng"/>
              <a:t>    What was the HMT Windrush?</a:t>
            </a:r>
            <a:endParaRPr b="1" u="sng"/>
          </a:p>
        </p:txBody>
      </p:sp>
      <p:sp>
        <p:nvSpPr>
          <p:cNvPr id="63" name="Google Shape;63;p14"/>
          <p:cNvSpPr txBox="1">
            <a:spLocks noGrp="1"/>
          </p:cNvSpPr>
          <p:nvPr>
            <p:ph type="body" idx="1"/>
          </p:nvPr>
        </p:nvSpPr>
        <p:spPr>
          <a:xfrm>
            <a:off x="311700" y="1185100"/>
            <a:ext cx="8520600" cy="3416400"/>
          </a:xfrm>
          <a:prstGeom prst="rect">
            <a:avLst/>
          </a:prstGeom>
          <a:solidFill>
            <a:srgbClr val="0000FF"/>
          </a:solidFill>
        </p:spPr>
        <p:txBody>
          <a:bodyPr spcFirstLastPara="1" wrap="square" lIns="91425" tIns="91425" rIns="91425" bIns="91425" anchor="t" anchorCtr="0">
            <a:normAutofit/>
          </a:bodyPr>
          <a:lstStyle/>
          <a:p>
            <a:pPr marL="0" lvl="0" indent="0" algn="l" rtl="0">
              <a:spcBef>
                <a:spcPts val="0"/>
              </a:spcBef>
              <a:spcAft>
                <a:spcPts val="0"/>
              </a:spcAft>
              <a:buNone/>
            </a:pPr>
            <a:r>
              <a:rPr lang="en" sz="1200" b="1">
                <a:solidFill>
                  <a:srgbClr val="000000"/>
                </a:solidFill>
                <a:highlight>
                  <a:srgbClr val="FFFFFF"/>
                </a:highlight>
                <a:latin typeface="Times New Roman"/>
                <a:ea typeface="Times New Roman"/>
                <a:cs typeface="Times New Roman"/>
                <a:sym typeface="Times New Roman"/>
              </a:rPr>
              <a:t>MV monte rosa</a:t>
            </a:r>
            <a:r>
              <a:rPr lang="en" sz="1200">
                <a:solidFill>
                  <a:srgbClr val="000000"/>
                </a:solidFill>
                <a:highlight>
                  <a:srgbClr val="FFFFFF"/>
                </a:highlight>
                <a:latin typeface="Times New Roman"/>
                <a:ea typeface="Times New Roman"/>
                <a:cs typeface="Times New Roman"/>
                <a:sym typeface="Times New Roman"/>
              </a:rPr>
              <a:t> was a </a:t>
            </a:r>
            <a:r>
              <a:rPr lang="en" sz="1200">
                <a:solidFill>
                  <a:srgbClr val="000000"/>
                </a:solidFill>
                <a:highlight>
                  <a:srgbClr val="FFFFFF"/>
                </a:highlight>
                <a:uFill>
                  <a:noFill/>
                </a:uFill>
                <a:latin typeface="Times New Roman"/>
                <a:ea typeface="Times New Roman"/>
                <a:cs typeface="Times New Roman"/>
                <a:sym typeface="Times New Roman"/>
                <a:hlinkClick r:id="rId4">
                  <a:extLst>
                    <a:ext uri="{A12FA001-AC4F-418D-AE19-62706E023703}">
                      <ahyp:hlinkClr xmlns:ahyp="http://schemas.microsoft.com/office/drawing/2018/hyperlinkcolor" val="tx"/>
                    </a:ext>
                  </a:extLst>
                </a:hlinkClick>
              </a:rPr>
              <a:t>passenger</a:t>
            </a:r>
            <a:r>
              <a:rPr lang="en" sz="1200">
                <a:solidFill>
                  <a:srgbClr val="000000"/>
                </a:solidFill>
                <a:highlight>
                  <a:srgbClr val="FFFFFF"/>
                </a:highlight>
                <a:latin typeface="Times New Roman"/>
                <a:ea typeface="Times New Roman"/>
                <a:cs typeface="Times New Roman"/>
                <a:sym typeface="Times New Roman"/>
              </a:rPr>
              <a:t> </a:t>
            </a:r>
            <a:r>
              <a:rPr lang="en" sz="1200">
                <a:solidFill>
                  <a:srgbClr val="000000"/>
                </a:solidFill>
                <a:highlight>
                  <a:srgbClr val="FFFFFF"/>
                </a:highlight>
                <a:uFill>
                  <a:noFill/>
                </a:uFill>
                <a:latin typeface="Times New Roman"/>
                <a:ea typeface="Times New Roman"/>
                <a:cs typeface="Times New Roman"/>
                <a:sym typeface="Times New Roman"/>
                <a:hlinkClick r:id="rId5">
                  <a:extLst>
                    <a:ext uri="{A12FA001-AC4F-418D-AE19-62706E023703}">
                      <ahyp:hlinkClr xmlns:ahyp="http://schemas.microsoft.com/office/drawing/2018/hyperlinkcolor" val="tx"/>
                    </a:ext>
                  </a:extLst>
                </a:hlinkClick>
              </a:rPr>
              <a:t>motor ship</a:t>
            </a:r>
            <a:r>
              <a:rPr lang="en" sz="1200">
                <a:solidFill>
                  <a:srgbClr val="000000"/>
                </a:solidFill>
                <a:highlight>
                  <a:srgbClr val="FFFFFF"/>
                </a:highlight>
                <a:latin typeface="Times New Roman"/>
                <a:ea typeface="Times New Roman"/>
                <a:cs typeface="Times New Roman"/>
                <a:sym typeface="Times New Roman"/>
              </a:rPr>
              <a:t> that was launched in Germany in 1930 She was built as an </a:t>
            </a:r>
            <a:r>
              <a:rPr lang="en" sz="1200">
                <a:solidFill>
                  <a:srgbClr val="000000"/>
                </a:solidFill>
                <a:highlight>
                  <a:srgbClr val="FFFFFF"/>
                </a:highlight>
                <a:uFill>
                  <a:noFill/>
                </a:uFill>
                <a:latin typeface="Times New Roman"/>
                <a:ea typeface="Times New Roman"/>
                <a:cs typeface="Times New Roman"/>
                <a:sym typeface="Times New Roman"/>
                <a:hlinkClick r:id="rId6">
                  <a:extLst>
                    <a:ext uri="{A12FA001-AC4F-418D-AE19-62706E023703}">
                      <ahyp:hlinkClr xmlns:ahyp="http://schemas.microsoft.com/office/drawing/2018/hyperlinkcolor" val="tx"/>
                    </a:ext>
                  </a:extLst>
                </a:hlinkClick>
              </a:rPr>
              <a:t>ocean liner</a:t>
            </a:r>
            <a:r>
              <a:rPr lang="en" sz="1200">
                <a:solidFill>
                  <a:srgbClr val="000000"/>
                </a:solidFill>
                <a:highlight>
                  <a:srgbClr val="FFFFFF"/>
                </a:highlight>
                <a:latin typeface="Times New Roman"/>
                <a:ea typeface="Times New Roman"/>
                <a:cs typeface="Times New Roman"/>
                <a:sym typeface="Times New Roman"/>
              </a:rPr>
              <a:t> for the German shipping company </a:t>
            </a:r>
            <a:r>
              <a:rPr lang="en" sz="1200">
                <a:solidFill>
                  <a:srgbClr val="000000"/>
                </a:solidFill>
                <a:highlight>
                  <a:srgbClr val="FFFFFF"/>
                </a:highlight>
                <a:uFill>
                  <a:noFill/>
                </a:uFill>
                <a:latin typeface="Times New Roman"/>
                <a:ea typeface="Times New Roman"/>
                <a:cs typeface="Times New Roman"/>
                <a:sym typeface="Times New Roman"/>
                <a:hlinkClick r:id="rId7">
                  <a:extLst>
                    <a:ext uri="{A12FA001-AC4F-418D-AE19-62706E023703}">
                      <ahyp:hlinkClr xmlns:ahyp="http://schemas.microsoft.com/office/drawing/2018/hyperlinkcolor" val="tx"/>
                    </a:ext>
                  </a:extLst>
                </a:hlinkClick>
              </a:rPr>
              <a:t>Hamburg Süd</a:t>
            </a:r>
            <a:r>
              <a:rPr lang="en" sz="1200">
                <a:solidFill>
                  <a:srgbClr val="000000"/>
                </a:solidFill>
                <a:highlight>
                  <a:srgbClr val="FFFFFF"/>
                </a:highlight>
                <a:latin typeface="Times New Roman"/>
                <a:ea typeface="Times New Roman"/>
                <a:cs typeface="Times New Roman"/>
                <a:sym typeface="Times New Roman"/>
              </a:rPr>
              <a:t>. They used the ship to carry German emigrants to South America, and as a </a:t>
            </a:r>
            <a:r>
              <a:rPr lang="en" sz="1200">
                <a:solidFill>
                  <a:srgbClr val="000000"/>
                </a:solidFill>
                <a:highlight>
                  <a:srgbClr val="FFFFFF"/>
                </a:highlight>
                <a:uFill>
                  <a:noFill/>
                </a:uFill>
                <a:latin typeface="Times New Roman"/>
                <a:ea typeface="Times New Roman"/>
                <a:cs typeface="Times New Roman"/>
                <a:sym typeface="Times New Roman"/>
                <a:hlinkClick r:id="rId8">
                  <a:extLst>
                    <a:ext uri="{A12FA001-AC4F-418D-AE19-62706E023703}">
                      <ahyp:hlinkClr xmlns:ahyp="http://schemas.microsoft.com/office/drawing/2018/hyperlinkcolor" val="tx"/>
                    </a:ext>
                  </a:extLst>
                </a:hlinkClick>
              </a:rPr>
              <a:t>cruise ship</a:t>
            </a:r>
            <a:r>
              <a:rPr lang="en" sz="1200">
                <a:solidFill>
                  <a:srgbClr val="000000"/>
                </a:solidFill>
                <a:highlight>
                  <a:srgbClr val="FFFFFF"/>
                </a:highlight>
                <a:latin typeface="Times New Roman"/>
                <a:ea typeface="Times New Roman"/>
                <a:cs typeface="Times New Roman"/>
                <a:sym typeface="Times New Roman"/>
              </a:rPr>
              <a:t>. During </a:t>
            </a:r>
            <a:r>
              <a:rPr lang="en" sz="1200">
                <a:solidFill>
                  <a:srgbClr val="000000"/>
                </a:solidFill>
                <a:highlight>
                  <a:srgbClr val="FFFFFF"/>
                </a:highlight>
                <a:uFill>
                  <a:noFill/>
                </a:uFill>
                <a:latin typeface="Times New Roman"/>
                <a:ea typeface="Times New Roman"/>
                <a:cs typeface="Times New Roman"/>
                <a:sym typeface="Times New Roman"/>
                <a:hlinkClick r:id="rId9">
                  <a:extLst>
                    <a:ext uri="{A12FA001-AC4F-418D-AE19-62706E023703}">
                      <ahyp:hlinkClr xmlns:ahyp="http://schemas.microsoft.com/office/drawing/2018/hyperlinkcolor" val="tx"/>
                    </a:ext>
                  </a:extLst>
                </a:hlinkClick>
              </a:rPr>
              <a:t>World War II</a:t>
            </a:r>
            <a:r>
              <a:rPr lang="en" sz="1200">
                <a:solidFill>
                  <a:srgbClr val="000000"/>
                </a:solidFill>
                <a:highlight>
                  <a:srgbClr val="FFFFFF"/>
                </a:highlight>
                <a:latin typeface="Times New Roman"/>
                <a:ea typeface="Times New Roman"/>
                <a:cs typeface="Times New Roman"/>
                <a:sym typeface="Times New Roman"/>
              </a:rPr>
              <a:t>, she was taken over by the </a:t>
            </a:r>
            <a:r>
              <a:rPr lang="en" sz="1200">
                <a:solidFill>
                  <a:srgbClr val="000000"/>
                </a:solidFill>
                <a:highlight>
                  <a:srgbClr val="FFFFFF"/>
                </a:highlight>
                <a:uFill>
                  <a:noFill/>
                </a:uFill>
                <a:latin typeface="Times New Roman"/>
                <a:ea typeface="Times New Roman"/>
                <a:cs typeface="Times New Roman"/>
                <a:sym typeface="Times New Roman"/>
                <a:hlinkClick r:id="rId10">
                  <a:extLst>
                    <a:ext uri="{A12FA001-AC4F-418D-AE19-62706E023703}">
                      <ahyp:hlinkClr xmlns:ahyp="http://schemas.microsoft.com/office/drawing/2018/hyperlinkcolor" val="tx"/>
                    </a:ext>
                  </a:extLst>
                </a:hlinkClick>
              </a:rPr>
              <a:t>German navy</a:t>
            </a:r>
            <a:r>
              <a:rPr lang="en" sz="1200">
                <a:solidFill>
                  <a:srgbClr val="000000"/>
                </a:solidFill>
                <a:highlight>
                  <a:srgbClr val="FFFFFF"/>
                </a:highlight>
                <a:latin typeface="Times New Roman"/>
                <a:ea typeface="Times New Roman"/>
                <a:cs typeface="Times New Roman"/>
                <a:sym typeface="Times New Roman"/>
              </a:rPr>
              <a:t> and used as a </a:t>
            </a:r>
            <a:r>
              <a:rPr lang="en" sz="1200">
                <a:solidFill>
                  <a:srgbClr val="000000"/>
                </a:solidFill>
                <a:highlight>
                  <a:srgbClr val="FFFFFF"/>
                </a:highlight>
                <a:uFill>
                  <a:noFill/>
                </a:uFill>
                <a:latin typeface="Times New Roman"/>
                <a:ea typeface="Times New Roman"/>
                <a:cs typeface="Times New Roman"/>
                <a:sym typeface="Times New Roman"/>
                <a:hlinkClick r:id="rId11">
                  <a:extLst>
                    <a:ext uri="{A12FA001-AC4F-418D-AE19-62706E023703}">
                      <ahyp:hlinkClr xmlns:ahyp="http://schemas.microsoft.com/office/drawing/2018/hyperlinkcolor" val="tx"/>
                    </a:ext>
                  </a:extLst>
                </a:hlinkClick>
              </a:rPr>
              <a:t>troopship</a:t>
            </a:r>
            <a:r>
              <a:rPr lang="en" sz="1200">
                <a:solidFill>
                  <a:srgbClr val="000000"/>
                </a:solidFill>
                <a:highlight>
                  <a:srgbClr val="FFFFFF"/>
                </a:highlight>
                <a:latin typeface="Times New Roman"/>
                <a:ea typeface="Times New Roman"/>
                <a:cs typeface="Times New Roman"/>
                <a:sym typeface="Times New Roman"/>
              </a:rPr>
              <a:t>.  After World War II, the </a:t>
            </a:r>
            <a:r>
              <a:rPr lang="en" sz="1200">
                <a:solidFill>
                  <a:srgbClr val="000000"/>
                </a:solidFill>
                <a:highlight>
                  <a:srgbClr val="FFFFFF"/>
                </a:highlight>
                <a:uFill>
                  <a:noFill/>
                </a:uFill>
                <a:latin typeface="Times New Roman"/>
                <a:ea typeface="Times New Roman"/>
                <a:cs typeface="Times New Roman"/>
                <a:sym typeface="Times New Roman"/>
                <a:hlinkClick r:id="rId12">
                  <a:extLst>
                    <a:ext uri="{A12FA001-AC4F-418D-AE19-62706E023703}">
                      <ahyp:hlinkClr xmlns:ahyp="http://schemas.microsoft.com/office/drawing/2018/hyperlinkcolor" val="tx"/>
                    </a:ext>
                  </a:extLst>
                </a:hlinkClick>
              </a:rPr>
              <a:t>United Kingdom</a:t>
            </a:r>
            <a:r>
              <a:rPr lang="en" sz="1200">
                <a:solidFill>
                  <a:srgbClr val="000000"/>
                </a:solidFill>
                <a:highlight>
                  <a:srgbClr val="FFFFFF"/>
                </a:highlight>
                <a:latin typeface="Times New Roman"/>
                <a:ea typeface="Times New Roman"/>
                <a:cs typeface="Times New Roman"/>
                <a:sym typeface="Times New Roman"/>
              </a:rPr>
              <a:t> seized the ship as a </a:t>
            </a:r>
            <a:r>
              <a:rPr lang="en" sz="1200">
                <a:solidFill>
                  <a:srgbClr val="000000"/>
                </a:solidFill>
                <a:highlight>
                  <a:srgbClr val="FFFFFF"/>
                </a:highlight>
                <a:uFill>
                  <a:noFill/>
                </a:uFill>
                <a:latin typeface="Times New Roman"/>
                <a:ea typeface="Times New Roman"/>
                <a:cs typeface="Times New Roman"/>
                <a:sym typeface="Times New Roman"/>
                <a:hlinkClick r:id="rId13">
                  <a:extLst>
                    <a:ext uri="{A12FA001-AC4F-418D-AE19-62706E023703}">
                      <ahyp:hlinkClr xmlns:ahyp="http://schemas.microsoft.com/office/drawing/2018/hyperlinkcolor" val="tx"/>
                    </a:ext>
                  </a:extLst>
                </a:hlinkClick>
              </a:rPr>
              <a:t>prize of war</a:t>
            </a:r>
            <a:r>
              <a:rPr lang="en" sz="1200">
                <a:solidFill>
                  <a:srgbClr val="000000"/>
                </a:solidFill>
                <a:highlight>
                  <a:srgbClr val="FFFFFF"/>
                </a:highlight>
                <a:latin typeface="Times New Roman"/>
                <a:ea typeface="Times New Roman"/>
                <a:cs typeface="Times New Roman"/>
                <a:sym typeface="Times New Roman"/>
              </a:rPr>
              <a:t> and renamed her HMT </a:t>
            </a:r>
            <a:r>
              <a:rPr lang="en" sz="1200" i="1">
                <a:solidFill>
                  <a:srgbClr val="000000"/>
                </a:solidFill>
                <a:highlight>
                  <a:srgbClr val="FFFFFF"/>
                </a:highlight>
                <a:latin typeface="Times New Roman"/>
                <a:ea typeface="Times New Roman"/>
                <a:cs typeface="Times New Roman"/>
                <a:sym typeface="Times New Roman"/>
              </a:rPr>
              <a:t>Empire Windrush</a:t>
            </a:r>
            <a:r>
              <a:rPr lang="en" sz="1200">
                <a:solidFill>
                  <a:srgbClr val="000000"/>
                </a:solidFill>
                <a:highlight>
                  <a:srgbClr val="FFFFFF"/>
                </a:highlight>
                <a:latin typeface="Times New Roman"/>
                <a:ea typeface="Times New Roman"/>
                <a:cs typeface="Times New Roman"/>
                <a:sym typeface="Times New Roman"/>
              </a:rPr>
              <a:t>.</a:t>
            </a:r>
            <a:endParaRPr sz="1200">
              <a:solidFill>
                <a:srgbClr val="000000"/>
              </a:solidFill>
              <a:highlight>
                <a:srgbClr val="FFFFFF"/>
              </a:highlight>
              <a:latin typeface="Times New Roman"/>
              <a:ea typeface="Times New Roman"/>
              <a:cs typeface="Times New Roman"/>
              <a:sym typeface="Times New Roman"/>
            </a:endParaRPr>
          </a:p>
          <a:p>
            <a:pPr marL="0" lvl="0" indent="0" algn="l" rtl="0">
              <a:spcBef>
                <a:spcPts val="1200"/>
              </a:spcBef>
              <a:spcAft>
                <a:spcPts val="0"/>
              </a:spcAft>
              <a:buNone/>
            </a:pPr>
            <a:r>
              <a:rPr lang="en" sz="1200">
                <a:solidFill>
                  <a:srgbClr val="000000"/>
                </a:solidFill>
                <a:highlight>
                  <a:srgbClr val="FFFFFF"/>
                </a:highlight>
                <a:latin typeface="Times New Roman"/>
                <a:ea typeface="Times New Roman"/>
                <a:cs typeface="Times New Roman"/>
                <a:sym typeface="Times New Roman"/>
              </a:rPr>
              <a:t>Empire windrushs biggest journey was from jamaica to england bringing many people with it.Several weeks before the ship left the United Kingdom,  advertisements had been placed in a Jamaican newspaper, ,offering cheap passage on the ship's return voyage; advertisements were also placed in newspapers in many other places as well but Jamaica was the majority. However, the cheapest fares were only available to men, who were accommodated in the large, dormitory areas usually allocated to troops. Women were required to travel in the ship's two and four-berth cabins, that cost considerably more.</a:t>
            </a:r>
            <a:endParaRPr sz="1200">
              <a:solidFill>
                <a:srgbClr val="000000"/>
              </a:solidFill>
              <a:highlight>
                <a:srgbClr val="FFFFFF"/>
              </a:highlight>
              <a:latin typeface="Times New Roman"/>
              <a:ea typeface="Times New Roman"/>
              <a:cs typeface="Times New Roman"/>
              <a:sym typeface="Times New Roman"/>
            </a:endParaRPr>
          </a:p>
          <a:p>
            <a:pPr marL="0" lvl="0" indent="0" algn="l" rtl="0">
              <a:spcBef>
                <a:spcPts val="1200"/>
              </a:spcBef>
              <a:spcAft>
                <a:spcPts val="0"/>
              </a:spcAft>
              <a:buNone/>
            </a:pPr>
            <a:r>
              <a:rPr lang="en" sz="1200">
                <a:solidFill>
                  <a:srgbClr val="202122"/>
                </a:solidFill>
                <a:highlight>
                  <a:srgbClr val="FFFFFF"/>
                </a:highlight>
                <a:latin typeface="Times New Roman"/>
                <a:ea typeface="Times New Roman"/>
                <a:cs typeface="Times New Roman"/>
                <a:sym typeface="Times New Roman"/>
              </a:rPr>
              <a:t>Many former servicemen took this opportunity to return to Britain in hope of finding better employment. Some wished to rejoin the RAF. Others decided to make the journey just to see what the "mother country" was like.</a:t>
            </a:r>
            <a:endParaRPr sz="1200">
              <a:solidFill>
                <a:srgbClr val="202122"/>
              </a:solidFill>
              <a:highlight>
                <a:srgbClr val="FFFFFF"/>
              </a:highlight>
              <a:latin typeface="Times New Roman"/>
              <a:ea typeface="Times New Roman"/>
              <a:cs typeface="Times New Roman"/>
              <a:sym typeface="Times New Roman"/>
            </a:endParaRPr>
          </a:p>
          <a:p>
            <a:pPr marL="0" lvl="0" indent="0" algn="l" rtl="0">
              <a:spcBef>
                <a:spcPts val="1200"/>
              </a:spcBef>
              <a:spcAft>
                <a:spcPts val="1200"/>
              </a:spcAft>
              <a:buNone/>
            </a:pPr>
            <a:endParaRPr sz="1200">
              <a:solidFill>
                <a:srgbClr val="202122"/>
              </a:solidFill>
              <a:highlight>
                <a:srgbClr val="FFFFFF"/>
              </a:highlight>
              <a:latin typeface="Pacifico"/>
              <a:ea typeface="Pacifico"/>
              <a:cs typeface="Pacifico"/>
              <a:sym typeface="Pacifico"/>
            </a:endParaRPr>
          </a:p>
        </p:txBody>
      </p:sp>
      <p:sp>
        <p:nvSpPr>
          <p:cNvPr id="64" name="Google Shape;64;p14"/>
          <p:cNvSpPr/>
          <p:nvPr/>
        </p:nvSpPr>
        <p:spPr>
          <a:xfrm>
            <a:off x="187025" y="145725"/>
            <a:ext cx="1500600" cy="609000"/>
          </a:xfrm>
          <a:prstGeom prst="ellipse">
            <a:avLst/>
          </a:prstGeom>
          <a:gradFill>
            <a:gsLst>
              <a:gs pos="0">
                <a:srgbClr val="1076D2"/>
              </a:gs>
              <a:gs pos="100000">
                <a:srgbClr val="093053"/>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5" name="Google Shape;65;p14"/>
          <p:cNvSpPr txBox="1"/>
          <p:nvPr/>
        </p:nvSpPr>
        <p:spPr>
          <a:xfrm>
            <a:off x="398975" y="243675"/>
            <a:ext cx="1288800" cy="413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FF0000"/>
                </a:solidFill>
              </a:rPr>
              <a:t>TH</a:t>
            </a:r>
            <a:r>
              <a:rPr lang="en" sz="1800">
                <a:solidFill>
                  <a:srgbClr val="FF0000"/>
                </a:solidFill>
              </a:rPr>
              <a:t>studios</a:t>
            </a:r>
            <a:endParaRPr sz="18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1000"/>
                                        <p:tgtEl>
                                          <p:spTgt spid="63"/>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pic>
        <p:nvPicPr>
          <p:cNvPr id="70" name="Google Shape;70;p15" descr="Crowd watching passenger liner dock, (B&amp;W), (Provided by Getty Images)"/>
          <p:cNvPicPr preferRelativeResize="0"/>
          <p:nvPr/>
        </p:nvPicPr>
        <p:blipFill>
          <a:blip r:embed="rId3">
            <a:alphaModFix/>
          </a:blip>
          <a:stretch>
            <a:fillRect/>
          </a:stretch>
        </p:blipFill>
        <p:spPr>
          <a:xfrm>
            <a:off x="22825" y="0"/>
            <a:ext cx="9098368" cy="5143498"/>
          </a:xfrm>
          <a:prstGeom prst="rect">
            <a:avLst/>
          </a:prstGeom>
          <a:noFill/>
          <a:ln>
            <a:noFill/>
          </a:ln>
        </p:spPr>
      </p:pic>
      <p:sp>
        <p:nvSpPr>
          <p:cNvPr id="71" name="Google Shape;71;p15"/>
          <p:cNvSpPr txBox="1">
            <a:spLocks noGrp="1"/>
          </p:cNvSpPr>
          <p:nvPr>
            <p:ph type="body" idx="1"/>
          </p:nvPr>
        </p:nvSpPr>
        <p:spPr>
          <a:xfrm>
            <a:off x="550950" y="1113975"/>
            <a:ext cx="8520600" cy="3416400"/>
          </a:xfrm>
          <a:prstGeom prst="rect">
            <a:avLst/>
          </a:prstGeom>
          <a:solidFill>
            <a:srgbClr val="0000FF"/>
          </a:solidFill>
          <a:ln w="9525" cap="flat" cmpd="sng">
            <a:solidFill>
              <a:schemeClr val="dk1"/>
            </a:solidFill>
            <a:prstDash val="solid"/>
            <a:round/>
            <a:headEnd type="none" w="sm" len="sm"/>
            <a:tailEnd type="none" w="sm" len="sm"/>
          </a:ln>
        </p:spPr>
        <p:txBody>
          <a:bodyPr spcFirstLastPara="1" wrap="square" lIns="91425" tIns="91425" rIns="91425" bIns="91425" anchor="t" anchorCtr="0">
            <a:normAutofit/>
          </a:bodyPr>
          <a:lstStyle/>
          <a:p>
            <a:pPr marL="165100" marR="25400" lvl="0" indent="0" algn="l" rtl="0">
              <a:lnSpc>
                <a:spcPct val="150000"/>
              </a:lnSpc>
              <a:spcBef>
                <a:spcPts val="500"/>
              </a:spcBef>
              <a:spcAft>
                <a:spcPts val="0"/>
              </a:spcAft>
              <a:buNone/>
            </a:pPr>
            <a:r>
              <a:rPr lang="en" sz="1050" b="1">
                <a:solidFill>
                  <a:srgbClr val="000000"/>
                </a:solidFill>
                <a:highlight>
                  <a:srgbClr val="F8F9FA"/>
                </a:highlight>
                <a:latin typeface="Times New Roman"/>
                <a:ea typeface="Times New Roman"/>
                <a:cs typeface="Times New Roman"/>
                <a:sym typeface="Times New Roman"/>
              </a:rPr>
              <a:t>Length:</a:t>
            </a:r>
            <a:r>
              <a:rPr lang="en" sz="1050">
                <a:solidFill>
                  <a:srgbClr val="000000"/>
                </a:solidFill>
                <a:highlight>
                  <a:srgbClr val="F8F9FA"/>
                </a:highlight>
                <a:latin typeface="Times New Roman"/>
                <a:ea typeface="Times New Roman"/>
                <a:cs typeface="Times New Roman"/>
                <a:sym typeface="Times New Roman"/>
              </a:rPr>
              <a:t>500.3 ft (152.5m)</a:t>
            </a:r>
            <a:endParaRPr sz="1050">
              <a:solidFill>
                <a:srgbClr val="000000"/>
              </a:solidFill>
              <a:highlight>
                <a:srgbClr val="F8F9FA"/>
              </a:highlight>
              <a:latin typeface="Times New Roman"/>
              <a:ea typeface="Times New Roman"/>
              <a:cs typeface="Times New Roman"/>
              <a:sym typeface="Times New Roman"/>
            </a:endParaRPr>
          </a:p>
          <a:p>
            <a:pPr marL="165100" marR="25400" lvl="0" indent="0" algn="l" rtl="0">
              <a:lnSpc>
                <a:spcPct val="150000"/>
              </a:lnSpc>
              <a:spcBef>
                <a:spcPts val="500"/>
              </a:spcBef>
              <a:spcAft>
                <a:spcPts val="0"/>
              </a:spcAft>
              <a:buNone/>
            </a:pPr>
            <a:r>
              <a:rPr lang="en" sz="1050" b="1">
                <a:solidFill>
                  <a:srgbClr val="000000"/>
                </a:solidFill>
                <a:highlight>
                  <a:srgbClr val="F8F9FA"/>
                </a:highlight>
                <a:latin typeface="Times New Roman"/>
                <a:ea typeface="Times New Roman"/>
                <a:cs typeface="Times New Roman"/>
                <a:sym typeface="Times New Roman"/>
              </a:rPr>
              <a:t>speed:</a:t>
            </a:r>
            <a:r>
              <a:rPr lang="en" sz="1050">
                <a:solidFill>
                  <a:srgbClr val="000000"/>
                </a:solidFill>
                <a:highlight>
                  <a:srgbClr val="F8F9FA"/>
                </a:highlight>
                <a:latin typeface="Times New Roman"/>
                <a:ea typeface="Times New Roman"/>
                <a:cs typeface="Times New Roman"/>
                <a:sym typeface="Times New Roman"/>
              </a:rPr>
              <a:t>14 knots (26 km/h)</a:t>
            </a:r>
            <a:endParaRPr sz="1050">
              <a:solidFill>
                <a:srgbClr val="000000"/>
              </a:solidFill>
              <a:highlight>
                <a:srgbClr val="F8F9FA"/>
              </a:highlight>
              <a:latin typeface="Times New Roman"/>
              <a:ea typeface="Times New Roman"/>
              <a:cs typeface="Times New Roman"/>
              <a:sym typeface="Times New Roman"/>
            </a:endParaRPr>
          </a:p>
          <a:p>
            <a:pPr marL="165100" marR="25400" lvl="0" indent="0" algn="l" rtl="0">
              <a:lnSpc>
                <a:spcPct val="150000"/>
              </a:lnSpc>
              <a:spcBef>
                <a:spcPts val="500"/>
              </a:spcBef>
              <a:spcAft>
                <a:spcPts val="0"/>
              </a:spcAft>
              <a:buNone/>
            </a:pPr>
            <a:r>
              <a:rPr lang="en" sz="1050" b="1">
                <a:solidFill>
                  <a:srgbClr val="000000"/>
                </a:solidFill>
                <a:highlight>
                  <a:srgbClr val="F8F9FA"/>
                </a:highlight>
                <a:latin typeface="Times New Roman"/>
                <a:ea typeface="Times New Roman"/>
                <a:cs typeface="Times New Roman"/>
                <a:sym typeface="Times New Roman"/>
              </a:rPr>
              <a:t>Crew</a:t>
            </a:r>
            <a:r>
              <a:rPr lang="en" sz="1050">
                <a:solidFill>
                  <a:srgbClr val="000000"/>
                </a:solidFill>
                <a:highlight>
                  <a:srgbClr val="F8F9FA"/>
                </a:highlight>
                <a:latin typeface="Times New Roman"/>
                <a:ea typeface="Times New Roman"/>
                <a:cs typeface="Times New Roman"/>
                <a:sym typeface="Times New Roman"/>
              </a:rPr>
              <a:t>:222</a:t>
            </a:r>
            <a:endParaRPr sz="1050">
              <a:solidFill>
                <a:srgbClr val="000000"/>
              </a:solidFill>
              <a:highlight>
                <a:srgbClr val="F8F9FA"/>
              </a:highlight>
              <a:latin typeface="Times New Roman"/>
              <a:ea typeface="Times New Roman"/>
              <a:cs typeface="Times New Roman"/>
              <a:sym typeface="Times New Roman"/>
            </a:endParaRPr>
          </a:p>
          <a:p>
            <a:pPr marL="165100" marR="25400" lvl="0" indent="0" algn="l" rtl="0">
              <a:lnSpc>
                <a:spcPct val="150000"/>
              </a:lnSpc>
              <a:spcBef>
                <a:spcPts val="500"/>
              </a:spcBef>
              <a:spcAft>
                <a:spcPts val="0"/>
              </a:spcAft>
              <a:buNone/>
            </a:pPr>
            <a:r>
              <a:rPr lang="en" sz="1050" b="1">
                <a:solidFill>
                  <a:srgbClr val="000000"/>
                </a:solidFill>
                <a:highlight>
                  <a:srgbClr val="F8F9FA"/>
                </a:highlight>
                <a:latin typeface="Times New Roman"/>
                <a:ea typeface="Times New Roman"/>
                <a:cs typeface="Times New Roman"/>
                <a:sym typeface="Times New Roman"/>
              </a:rPr>
              <a:t>Depth:</a:t>
            </a:r>
            <a:r>
              <a:rPr lang="en" sz="1050">
                <a:solidFill>
                  <a:srgbClr val="000000"/>
                </a:solidFill>
                <a:highlight>
                  <a:srgbClr val="F8F9FA"/>
                </a:highlight>
                <a:latin typeface="Times New Roman"/>
                <a:ea typeface="Times New Roman"/>
                <a:cs typeface="Times New Roman"/>
                <a:sym typeface="Times New Roman"/>
              </a:rPr>
              <a:t>37.8 ft (11.5 m)</a:t>
            </a:r>
            <a:endParaRPr sz="1050">
              <a:solidFill>
                <a:srgbClr val="000000"/>
              </a:solidFill>
              <a:highlight>
                <a:srgbClr val="F8F9FA"/>
              </a:highlight>
              <a:latin typeface="Times New Roman"/>
              <a:ea typeface="Times New Roman"/>
              <a:cs typeface="Times New Roman"/>
              <a:sym typeface="Times New Roman"/>
            </a:endParaRPr>
          </a:p>
          <a:p>
            <a:pPr marL="165100" marR="25400" lvl="0" indent="0" algn="l" rtl="0">
              <a:lnSpc>
                <a:spcPct val="150000"/>
              </a:lnSpc>
              <a:spcBef>
                <a:spcPts val="500"/>
              </a:spcBef>
              <a:spcAft>
                <a:spcPts val="0"/>
              </a:spcAft>
              <a:buNone/>
            </a:pPr>
            <a:r>
              <a:rPr lang="en" sz="1050" b="1">
                <a:solidFill>
                  <a:srgbClr val="000000"/>
                </a:solidFill>
                <a:highlight>
                  <a:srgbClr val="F8F9FA"/>
                </a:highlight>
                <a:latin typeface="Times New Roman"/>
                <a:ea typeface="Times New Roman"/>
                <a:cs typeface="Times New Roman"/>
                <a:sym typeface="Times New Roman"/>
              </a:rPr>
              <a:t>decks</a:t>
            </a:r>
            <a:r>
              <a:rPr lang="en" sz="1050">
                <a:solidFill>
                  <a:srgbClr val="000000"/>
                </a:solidFill>
                <a:highlight>
                  <a:srgbClr val="F8F9FA"/>
                </a:highlight>
                <a:latin typeface="Times New Roman"/>
                <a:ea typeface="Times New Roman"/>
                <a:cs typeface="Times New Roman"/>
                <a:sym typeface="Times New Roman"/>
              </a:rPr>
              <a:t>:4</a:t>
            </a:r>
            <a:r>
              <a:rPr lang="en" sz="1050">
                <a:solidFill>
                  <a:schemeClr val="dk1"/>
                </a:solidFill>
                <a:highlight>
                  <a:srgbClr val="F8F9FA"/>
                </a:highlight>
                <a:latin typeface="Times New Roman"/>
                <a:ea typeface="Times New Roman"/>
                <a:cs typeface="Times New Roman"/>
                <a:sym typeface="Times New Roman"/>
              </a:rPr>
              <a:t>,</a:t>
            </a:r>
            <a:endParaRPr sz="1050">
              <a:solidFill>
                <a:schemeClr val="dk1"/>
              </a:solidFill>
              <a:highlight>
                <a:srgbClr val="F8F9FA"/>
              </a:highlight>
              <a:latin typeface="Times New Roman"/>
              <a:ea typeface="Times New Roman"/>
              <a:cs typeface="Times New Roman"/>
              <a:sym typeface="Times New Roman"/>
            </a:endParaRPr>
          </a:p>
          <a:p>
            <a:pPr marL="0" marR="25400" lvl="0" indent="0" algn="l" rtl="0">
              <a:lnSpc>
                <a:spcPct val="150000"/>
              </a:lnSpc>
              <a:spcBef>
                <a:spcPts val="500"/>
              </a:spcBef>
              <a:spcAft>
                <a:spcPts val="0"/>
              </a:spcAft>
              <a:buNone/>
            </a:pPr>
            <a:endParaRPr sz="1050">
              <a:solidFill>
                <a:srgbClr val="000000"/>
              </a:solidFill>
              <a:highlight>
                <a:srgbClr val="F8F9FA"/>
              </a:highlight>
              <a:latin typeface="Pacifico"/>
              <a:ea typeface="Pacifico"/>
              <a:cs typeface="Pacifico"/>
              <a:sym typeface="Pacifico"/>
            </a:endParaRPr>
          </a:p>
          <a:p>
            <a:pPr marL="0" marR="0" lvl="0" indent="0" algn="l" rtl="0">
              <a:lnSpc>
                <a:spcPct val="150000"/>
              </a:lnSpc>
              <a:spcBef>
                <a:spcPts val="500"/>
              </a:spcBef>
              <a:spcAft>
                <a:spcPts val="0"/>
              </a:spcAft>
              <a:buNone/>
            </a:pPr>
            <a:endParaRPr sz="1050">
              <a:solidFill>
                <a:srgbClr val="000000"/>
              </a:solidFill>
              <a:highlight>
                <a:srgbClr val="F8F9FA"/>
              </a:highlight>
            </a:endParaRPr>
          </a:p>
          <a:p>
            <a:pPr marL="0" marR="25400" lvl="0" indent="0" algn="l" rtl="0">
              <a:lnSpc>
                <a:spcPct val="150000"/>
              </a:lnSpc>
              <a:spcBef>
                <a:spcPts val="500"/>
              </a:spcBef>
              <a:spcAft>
                <a:spcPts val="0"/>
              </a:spcAft>
              <a:buNone/>
            </a:pPr>
            <a:endParaRPr sz="1050">
              <a:solidFill>
                <a:srgbClr val="000000"/>
              </a:solidFill>
              <a:highlight>
                <a:srgbClr val="F8F9FA"/>
              </a:highlight>
            </a:endParaRPr>
          </a:p>
          <a:p>
            <a:pPr marL="0" marR="25400" lvl="0" indent="0" algn="l" rtl="0">
              <a:lnSpc>
                <a:spcPct val="150000"/>
              </a:lnSpc>
              <a:spcBef>
                <a:spcPts val="500"/>
              </a:spcBef>
              <a:spcAft>
                <a:spcPts val="0"/>
              </a:spcAft>
              <a:buNone/>
            </a:pPr>
            <a:endParaRPr sz="1050" b="1">
              <a:solidFill>
                <a:srgbClr val="000000"/>
              </a:solidFill>
              <a:highlight>
                <a:srgbClr val="F8F9FA"/>
              </a:highlight>
            </a:endParaRPr>
          </a:p>
          <a:p>
            <a:pPr marL="0" lvl="0" indent="0" algn="l" rtl="0">
              <a:spcBef>
                <a:spcPts val="500"/>
              </a:spcBef>
              <a:spcAft>
                <a:spcPts val="1200"/>
              </a:spcAft>
              <a:buNone/>
            </a:pPr>
            <a:endParaRPr/>
          </a:p>
        </p:txBody>
      </p:sp>
      <p:sp>
        <p:nvSpPr>
          <p:cNvPr id="72" name="Google Shape;72;p15"/>
          <p:cNvSpPr txBox="1">
            <a:spLocks noGrp="1"/>
          </p:cNvSpPr>
          <p:nvPr>
            <p:ph type="title"/>
          </p:nvPr>
        </p:nvSpPr>
        <p:spPr>
          <a:xfrm>
            <a:off x="550950" y="434150"/>
            <a:ext cx="8520600" cy="572700"/>
          </a:xfrm>
          <a:prstGeom prst="rect">
            <a:avLst/>
          </a:prstGeom>
          <a:solidFill>
            <a:srgbClr val="0000FF"/>
          </a:solidFill>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                                 </a:t>
            </a:r>
            <a:r>
              <a:rPr lang="en" b="1" u="sng"/>
              <a:t>      The Ship</a:t>
            </a:r>
            <a:endParaRPr b="1" u="sng"/>
          </a:p>
        </p:txBody>
      </p:sp>
      <p:sp>
        <p:nvSpPr>
          <p:cNvPr id="73" name="Google Shape;73;p15"/>
          <p:cNvSpPr/>
          <p:nvPr/>
        </p:nvSpPr>
        <p:spPr>
          <a:xfrm>
            <a:off x="170625" y="145725"/>
            <a:ext cx="1467900" cy="609000"/>
          </a:xfrm>
          <a:prstGeom prst="ellipse">
            <a:avLst/>
          </a:prstGeom>
          <a:gradFill>
            <a:gsLst>
              <a:gs pos="0">
                <a:srgbClr val="1076D2"/>
              </a:gs>
              <a:gs pos="100000">
                <a:srgbClr val="093053"/>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4" name="Google Shape;74;p15"/>
          <p:cNvSpPr txBox="1"/>
          <p:nvPr/>
        </p:nvSpPr>
        <p:spPr>
          <a:xfrm>
            <a:off x="186825" y="232700"/>
            <a:ext cx="1435500" cy="326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FF0000"/>
                </a:solidFill>
              </a:rPr>
              <a:t>TH </a:t>
            </a:r>
            <a:r>
              <a:rPr lang="en" sz="1800">
                <a:solidFill>
                  <a:srgbClr val="FF0000"/>
                </a:solidFill>
              </a:rPr>
              <a:t>studios</a:t>
            </a:r>
            <a:endParaRPr sz="1800">
              <a:solidFill>
                <a:srgbClr val="FF0000"/>
              </a:solidFill>
            </a:endParaRPr>
          </a:p>
        </p:txBody>
      </p:sp>
      <p:pic>
        <p:nvPicPr>
          <p:cNvPr id="75" name="Google Shape;75;p15" descr="a cruise ship is floating on top of a body of water with clouds in the background . (Provided by Tenor)"/>
          <p:cNvPicPr preferRelativeResize="0"/>
          <p:nvPr/>
        </p:nvPicPr>
        <p:blipFill>
          <a:blip r:embed="rId4">
            <a:alphaModFix/>
          </a:blip>
          <a:stretch>
            <a:fillRect/>
          </a:stretch>
        </p:blipFill>
        <p:spPr>
          <a:xfrm>
            <a:off x="2667000" y="1113975"/>
            <a:ext cx="5628400" cy="3416400"/>
          </a:xfrm>
          <a:prstGeom prst="rect">
            <a:avLst/>
          </a:prstGeom>
          <a:noFill/>
          <a:ln>
            <a:noFill/>
          </a:ln>
        </p:spPr>
      </p:pic>
      <p:pic>
        <p:nvPicPr>
          <p:cNvPr id="76" name="Google Shape;76;p15" descr="an illustration of a ship with two chimneys and smoke coming out of it (Provided by Tenor)"/>
          <p:cNvPicPr preferRelativeResize="0"/>
          <p:nvPr/>
        </p:nvPicPr>
        <p:blipFill>
          <a:blip r:embed="rId5">
            <a:alphaModFix/>
          </a:blip>
          <a:stretch>
            <a:fillRect/>
          </a:stretch>
        </p:blipFill>
        <p:spPr>
          <a:xfrm>
            <a:off x="550950" y="2698300"/>
            <a:ext cx="1832075" cy="18320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pic>
        <p:nvPicPr>
          <p:cNvPr id="81" name="Google Shape;81;p16" descr="Crowd watching passenger liner dock, (B&amp;W), (Provided by Getty Images)"/>
          <p:cNvPicPr preferRelativeResize="0"/>
          <p:nvPr/>
        </p:nvPicPr>
        <p:blipFill>
          <a:blip r:embed="rId3">
            <a:alphaModFix/>
          </a:blip>
          <a:stretch>
            <a:fillRect/>
          </a:stretch>
        </p:blipFill>
        <p:spPr>
          <a:xfrm>
            <a:off x="0" y="0"/>
            <a:ext cx="9144003" cy="5143498"/>
          </a:xfrm>
          <a:prstGeom prst="rect">
            <a:avLst/>
          </a:prstGeom>
          <a:noFill/>
          <a:ln>
            <a:noFill/>
          </a:ln>
        </p:spPr>
      </p:pic>
      <p:sp>
        <p:nvSpPr>
          <p:cNvPr id="82" name="Google Shape;82;p16"/>
          <p:cNvSpPr txBox="1">
            <a:spLocks noGrp="1"/>
          </p:cNvSpPr>
          <p:nvPr>
            <p:ph type="title"/>
          </p:nvPr>
        </p:nvSpPr>
        <p:spPr>
          <a:xfrm>
            <a:off x="311700" y="445025"/>
            <a:ext cx="8520600" cy="572700"/>
          </a:xfrm>
          <a:prstGeom prst="rect">
            <a:avLst/>
          </a:prstGeom>
          <a:solidFill>
            <a:srgbClr val="0000FF"/>
          </a:solidFill>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                                    </a:t>
            </a:r>
            <a:r>
              <a:rPr lang="en" b="1" u="sng"/>
              <a:t>Time in service</a:t>
            </a:r>
            <a:endParaRPr b="1" u="sng"/>
          </a:p>
        </p:txBody>
      </p:sp>
      <p:sp>
        <p:nvSpPr>
          <p:cNvPr id="83" name="Google Shape;83;p16"/>
          <p:cNvSpPr txBox="1">
            <a:spLocks noGrp="1"/>
          </p:cNvSpPr>
          <p:nvPr>
            <p:ph type="body" idx="1"/>
          </p:nvPr>
        </p:nvSpPr>
        <p:spPr>
          <a:xfrm>
            <a:off x="623400" y="1287175"/>
            <a:ext cx="8520600" cy="3416400"/>
          </a:xfrm>
          <a:prstGeom prst="rect">
            <a:avLst/>
          </a:prstGeom>
          <a:solidFill>
            <a:srgbClr val="0000FF"/>
          </a:solidFill>
        </p:spPr>
        <p:txBody>
          <a:bodyPr spcFirstLastPara="1" wrap="square" lIns="91425" tIns="91425" rIns="91425" bIns="91425" anchor="t" anchorCtr="0">
            <a:normAutofit fontScale="85000" lnSpcReduction="20000"/>
          </a:bodyPr>
          <a:lstStyle/>
          <a:p>
            <a:pPr marL="0" lvl="0" indent="0" algn="l" rtl="0">
              <a:spcBef>
                <a:spcPts val="0"/>
              </a:spcBef>
              <a:spcAft>
                <a:spcPts val="0"/>
              </a:spcAft>
              <a:buNone/>
            </a:pPr>
            <a:r>
              <a:rPr lang="en">
                <a:solidFill>
                  <a:schemeClr val="dk1"/>
                </a:solidFill>
                <a:highlight>
                  <a:srgbClr val="FFFFFF"/>
                </a:highlight>
                <a:latin typeface="Times New Roman"/>
                <a:ea typeface="Times New Roman"/>
                <a:cs typeface="Times New Roman"/>
                <a:sym typeface="Times New Roman"/>
              </a:rPr>
              <a:t>Built in 1930 called Monte Rosa :Germany</a:t>
            </a:r>
            <a:endParaRPr>
              <a:solidFill>
                <a:schemeClr val="dk1"/>
              </a:solidFill>
              <a:highlight>
                <a:srgbClr val="FFFFFF"/>
              </a:highlight>
              <a:latin typeface="Times New Roman"/>
              <a:ea typeface="Times New Roman"/>
              <a:cs typeface="Times New Roman"/>
              <a:sym typeface="Times New Roman"/>
            </a:endParaRPr>
          </a:p>
          <a:p>
            <a:pPr marL="0" lvl="0" indent="0" algn="l" rtl="0">
              <a:spcBef>
                <a:spcPts val="1200"/>
              </a:spcBef>
              <a:spcAft>
                <a:spcPts val="0"/>
              </a:spcAft>
              <a:buNone/>
            </a:pPr>
            <a:r>
              <a:rPr lang="en">
                <a:solidFill>
                  <a:schemeClr val="dk1"/>
                </a:solidFill>
                <a:highlight>
                  <a:srgbClr val="FFFFFF"/>
                </a:highlight>
                <a:latin typeface="Times New Roman"/>
                <a:ea typeface="Times New Roman"/>
                <a:cs typeface="Times New Roman"/>
                <a:sym typeface="Times New Roman"/>
              </a:rPr>
              <a:t>Commandeered by the German Navy as a battleship</a:t>
            </a:r>
            <a:endParaRPr>
              <a:solidFill>
                <a:schemeClr val="dk1"/>
              </a:solidFill>
              <a:highlight>
                <a:srgbClr val="FFFFFF"/>
              </a:highlight>
              <a:latin typeface="Times New Roman"/>
              <a:ea typeface="Times New Roman"/>
              <a:cs typeface="Times New Roman"/>
              <a:sym typeface="Times New Roman"/>
            </a:endParaRPr>
          </a:p>
          <a:p>
            <a:pPr marL="0" lvl="0" indent="0" algn="l" rtl="0">
              <a:spcBef>
                <a:spcPts val="1200"/>
              </a:spcBef>
              <a:spcAft>
                <a:spcPts val="0"/>
              </a:spcAft>
              <a:buNone/>
            </a:pPr>
            <a:r>
              <a:rPr lang="en">
                <a:solidFill>
                  <a:schemeClr val="dk1"/>
                </a:solidFill>
                <a:highlight>
                  <a:srgbClr val="FFFFFF"/>
                </a:highlight>
                <a:latin typeface="Times New Roman"/>
                <a:ea typeface="Times New Roman"/>
                <a:cs typeface="Times New Roman"/>
                <a:sym typeface="Times New Roman"/>
              </a:rPr>
              <a:t>Survives world war 2 and is taken as a prize of war:Britain</a:t>
            </a:r>
            <a:endParaRPr>
              <a:solidFill>
                <a:schemeClr val="dk1"/>
              </a:solidFill>
              <a:highlight>
                <a:srgbClr val="FFFFFF"/>
              </a:highlight>
              <a:latin typeface="Times New Roman"/>
              <a:ea typeface="Times New Roman"/>
              <a:cs typeface="Times New Roman"/>
              <a:sym typeface="Times New Roman"/>
            </a:endParaRPr>
          </a:p>
          <a:p>
            <a:pPr marL="0" lvl="0" indent="0" algn="l" rtl="0">
              <a:spcBef>
                <a:spcPts val="1200"/>
              </a:spcBef>
              <a:spcAft>
                <a:spcPts val="0"/>
              </a:spcAft>
              <a:buNone/>
            </a:pPr>
            <a:r>
              <a:rPr lang="en">
                <a:solidFill>
                  <a:schemeClr val="dk1"/>
                </a:solidFill>
                <a:highlight>
                  <a:srgbClr val="FFFFFF"/>
                </a:highlight>
                <a:latin typeface="Times New Roman"/>
                <a:ea typeface="Times New Roman"/>
                <a:cs typeface="Times New Roman"/>
                <a:sym typeface="Times New Roman"/>
              </a:rPr>
              <a:t>Most famous voyage from the caribbean to england :1948</a:t>
            </a:r>
            <a:endParaRPr>
              <a:solidFill>
                <a:schemeClr val="dk1"/>
              </a:solidFill>
              <a:highlight>
                <a:srgbClr val="FFFFFF"/>
              </a:highlight>
              <a:latin typeface="Times New Roman"/>
              <a:ea typeface="Times New Roman"/>
              <a:cs typeface="Times New Roman"/>
              <a:sym typeface="Times New Roman"/>
            </a:endParaRPr>
          </a:p>
          <a:p>
            <a:pPr marL="0" lvl="0" indent="0" algn="l" rtl="0">
              <a:spcBef>
                <a:spcPts val="1200"/>
              </a:spcBef>
              <a:spcAft>
                <a:spcPts val="0"/>
              </a:spcAft>
              <a:buNone/>
            </a:pPr>
            <a:r>
              <a:rPr lang="en">
                <a:solidFill>
                  <a:schemeClr val="dk1"/>
                </a:solidFill>
                <a:highlight>
                  <a:srgbClr val="FFFFFF"/>
                </a:highlight>
                <a:latin typeface="Times New Roman"/>
                <a:ea typeface="Times New Roman"/>
                <a:cs typeface="Times New Roman"/>
                <a:sym typeface="Times New Roman"/>
              </a:rPr>
              <a:t>Destroyed by fire in the mediterranean  losses:4 of the crew died in an explosion only  12 of the 22 lifeboats were launched .</a:t>
            </a:r>
            <a:endParaRPr>
              <a:solidFill>
                <a:schemeClr val="dk1"/>
              </a:solidFill>
              <a:highlight>
                <a:srgbClr val="FFFFFF"/>
              </a:highlight>
              <a:latin typeface="Times New Roman"/>
              <a:ea typeface="Times New Roman"/>
              <a:cs typeface="Times New Roman"/>
              <a:sym typeface="Times New Roman"/>
            </a:endParaRPr>
          </a:p>
          <a:p>
            <a:pPr marL="0" lvl="0" indent="0" algn="l" rtl="0">
              <a:spcBef>
                <a:spcPts val="1200"/>
              </a:spcBef>
              <a:spcAft>
                <a:spcPts val="0"/>
              </a:spcAft>
              <a:buNone/>
            </a:pPr>
            <a:endParaRPr>
              <a:solidFill>
                <a:schemeClr val="dk1"/>
              </a:solidFill>
              <a:highlight>
                <a:srgbClr val="FFFFFF"/>
              </a:highlight>
              <a:latin typeface="Pacifico"/>
              <a:ea typeface="Pacifico"/>
              <a:cs typeface="Pacifico"/>
              <a:sym typeface="Pacifico"/>
            </a:endParaRPr>
          </a:p>
          <a:p>
            <a:pPr marL="0" lvl="0" indent="0" algn="l" rtl="0">
              <a:spcBef>
                <a:spcPts val="1200"/>
              </a:spcBef>
              <a:spcAft>
                <a:spcPts val="0"/>
              </a:spcAft>
              <a:buNone/>
            </a:pPr>
            <a:endParaRPr>
              <a:solidFill>
                <a:schemeClr val="dk1"/>
              </a:solidFill>
              <a:highlight>
                <a:srgbClr val="FFFFFF"/>
              </a:highlight>
              <a:latin typeface="Pacifico"/>
              <a:ea typeface="Pacifico"/>
              <a:cs typeface="Pacifico"/>
              <a:sym typeface="Pacifico"/>
            </a:endParaRPr>
          </a:p>
          <a:p>
            <a:pPr marL="0" lvl="0" indent="0" algn="l" rtl="0">
              <a:spcBef>
                <a:spcPts val="1200"/>
              </a:spcBef>
              <a:spcAft>
                <a:spcPts val="1200"/>
              </a:spcAft>
              <a:buNone/>
            </a:pPr>
            <a:endParaRPr>
              <a:solidFill>
                <a:schemeClr val="dk1"/>
              </a:solidFill>
              <a:highlight>
                <a:srgbClr val="FFFFFF"/>
              </a:highlight>
              <a:latin typeface="Pacifico"/>
              <a:ea typeface="Pacifico"/>
              <a:cs typeface="Pacifico"/>
              <a:sym typeface="Pacifico"/>
            </a:endParaRPr>
          </a:p>
        </p:txBody>
      </p:sp>
      <p:sp>
        <p:nvSpPr>
          <p:cNvPr id="84" name="Google Shape;84;p16"/>
          <p:cNvSpPr/>
          <p:nvPr/>
        </p:nvSpPr>
        <p:spPr>
          <a:xfrm>
            <a:off x="208775" y="210950"/>
            <a:ext cx="1827000" cy="630600"/>
          </a:xfrm>
          <a:prstGeom prst="ellipse">
            <a:avLst/>
          </a:prstGeom>
          <a:gradFill>
            <a:gsLst>
              <a:gs pos="0">
                <a:srgbClr val="1076D2"/>
              </a:gs>
              <a:gs pos="100000">
                <a:srgbClr val="093053"/>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85" name="Google Shape;85;p16"/>
          <p:cNvSpPr txBox="1"/>
          <p:nvPr/>
        </p:nvSpPr>
        <p:spPr>
          <a:xfrm>
            <a:off x="469775" y="406700"/>
            <a:ext cx="1794300" cy="261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FF0000"/>
                </a:solidFill>
              </a:rPr>
              <a:t>TH</a:t>
            </a:r>
            <a:r>
              <a:rPr lang="en" sz="1800">
                <a:solidFill>
                  <a:srgbClr val="FF0000"/>
                </a:solidFill>
              </a:rPr>
              <a:t> studios</a:t>
            </a:r>
            <a:endParaRPr sz="180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title"/>
          </p:nvPr>
        </p:nvSpPr>
        <p:spPr>
          <a:xfrm>
            <a:off x="311700" y="445025"/>
            <a:ext cx="8520600" cy="572700"/>
          </a:xfrm>
          <a:prstGeom prst="rect">
            <a:avLst/>
          </a:prstGeom>
          <a:solidFill>
            <a:srgbClr val="0000FF"/>
          </a:solidFill>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                        The end of Empire Windrush</a:t>
            </a:r>
            <a:endParaRPr/>
          </a:p>
        </p:txBody>
      </p:sp>
      <p:sp>
        <p:nvSpPr>
          <p:cNvPr id="91" name="Google Shape;91;p17"/>
          <p:cNvSpPr txBox="1">
            <a:spLocks noGrp="1"/>
          </p:cNvSpPr>
          <p:nvPr>
            <p:ph type="body" idx="1"/>
          </p:nvPr>
        </p:nvSpPr>
        <p:spPr>
          <a:xfrm>
            <a:off x="311700" y="1152475"/>
            <a:ext cx="8520600" cy="3416400"/>
          </a:xfrm>
          <a:prstGeom prst="rect">
            <a:avLst/>
          </a:prstGeom>
          <a:solidFill>
            <a:srgbClr val="0000FF"/>
          </a:solidFill>
        </p:spPr>
        <p:txBody>
          <a:bodyPr spcFirstLastPara="1" wrap="square" lIns="91425" tIns="91425" rIns="91425" bIns="91425" anchor="t" anchorCtr="0">
            <a:normAutofit/>
          </a:bodyPr>
          <a:lstStyle/>
          <a:p>
            <a:pPr marL="0" lvl="0" indent="0" algn="l" rtl="0">
              <a:spcBef>
                <a:spcPts val="600"/>
              </a:spcBef>
              <a:spcAft>
                <a:spcPts val="0"/>
              </a:spcAft>
              <a:buClr>
                <a:schemeClr val="dk1"/>
              </a:buClr>
              <a:buSzPts val="1100"/>
              <a:buFont typeface="Arial"/>
              <a:buNone/>
            </a:pPr>
            <a:r>
              <a:rPr lang="en" sz="1200">
                <a:solidFill>
                  <a:srgbClr val="100F0F"/>
                </a:solidFill>
                <a:highlight>
                  <a:srgbClr val="FFFFFF"/>
                </a:highlight>
              </a:rPr>
              <a:t>I</a:t>
            </a:r>
            <a:r>
              <a:rPr lang="en" sz="1200">
                <a:solidFill>
                  <a:srgbClr val="100F0F"/>
                </a:solidFill>
                <a:highlight>
                  <a:srgbClr val="FFFFFF"/>
                </a:highlight>
                <a:latin typeface="Times New Roman"/>
                <a:ea typeface="Times New Roman"/>
                <a:cs typeface="Times New Roman"/>
                <a:sym typeface="Times New Roman"/>
              </a:rPr>
              <a:t>n February 1954 </a:t>
            </a:r>
            <a:r>
              <a:rPr lang="en" sz="1200" i="1">
                <a:solidFill>
                  <a:srgbClr val="100F0F"/>
                </a:solidFill>
                <a:highlight>
                  <a:srgbClr val="FFFFFF"/>
                </a:highlight>
                <a:latin typeface="Times New Roman"/>
                <a:ea typeface="Times New Roman"/>
                <a:cs typeface="Times New Roman"/>
                <a:sym typeface="Times New Roman"/>
              </a:rPr>
              <a:t>Empire Windrush</a:t>
            </a:r>
            <a:r>
              <a:rPr lang="en" sz="1200">
                <a:solidFill>
                  <a:srgbClr val="100F0F"/>
                </a:solidFill>
                <a:highlight>
                  <a:srgbClr val="FFFFFF"/>
                </a:highlight>
                <a:latin typeface="Times New Roman"/>
                <a:ea typeface="Times New Roman"/>
                <a:cs typeface="Times New Roman"/>
                <a:sym typeface="Times New Roman"/>
              </a:rPr>
              <a:t> left </a:t>
            </a:r>
            <a:r>
              <a:rPr lang="en" sz="1200">
                <a:solidFill>
                  <a:srgbClr val="100F0F"/>
                </a:solidFill>
                <a:highlight>
                  <a:srgbClr val="FFFFFF"/>
                </a:highlight>
                <a:uFill>
                  <a:noFill/>
                </a:uFill>
                <a:latin typeface="Times New Roman"/>
                <a:ea typeface="Times New Roman"/>
                <a:cs typeface="Times New Roman"/>
                <a:sym typeface="Times New Roman"/>
                <a:hlinkClick r:id="rId3">
                  <a:extLst>
                    <a:ext uri="{A12FA001-AC4F-418D-AE19-62706E023703}">
                      <ahyp:hlinkClr xmlns:ahyp="http://schemas.microsoft.com/office/drawing/2018/hyperlinkcolor" val="tx"/>
                    </a:ext>
                  </a:extLst>
                </a:hlinkClick>
              </a:rPr>
              <a:t>Yokohama</a:t>
            </a:r>
            <a:r>
              <a:rPr lang="en" sz="1200">
                <a:solidFill>
                  <a:srgbClr val="100F0F"/>
                </a:solidFill>
                <a:highlight>
                  <a:srgbClr val="FFFFFF"/>
                </a:highlight>
                <a:latin typeface="Times New Roman"/>
                <a:ea typeface="Times New Roman"/>
                <a:cs typeface="Times New Roman"/>
                <a:sym typeface="Times New Roman"/>
              </a:rPr>
              <a:t> for the UK.  </a:t>
            </a:r>
            <a:endParaRPr sz="1600" baseline="30000">
              <a:solidFill>
                <a:srgbClr val="100F0F"/>
              </a:solidFill>
              <a:highlight>
                <a:srgbClr val="FFFFFF"/>
              </a:highlight>
              <a:latin typeface="Times New Roman"/>
              <a:ea typeface="Times New Roman"/>
              <a:cs typeface="Times New Roman"/>
              <a:sym typeface="Times New Roman"/>
            </a:endParaRPr>
          </a:p>
          <a:p>
            <a:pPr marL="0" lvl="0" indent="0" algn="l" rtl="0">
              <a:spcBef>
                <a:spcPts val="1200"/>
              </a:spcBef>
              <a:spcAft>
                <a:spcPts val="0"/>
              </a:spcAft>
              <a:buNone/>
            </a:pPr>
            <a:r>
              <a:rPr lang="en" sz="1200">
                <a:solidFill>
                  <a:srgbClr val="100F0F"/>
                </a:solidFill>
                <a:highlight>
                  <a:srgbClr val="FFFFFF"/>
                </a:highlight>
                <a:latin typeface="Times New Roman"/>
                <a:ea typeface="Times New Roman"/>
                <a:cs typeface="Times New Roman"/>
                <a:sym typeface="Times New Roman"/>
              </a:rPr>
              <a:t>At around 0617 hrs on 28 March, </a:t>
            </a:r>
            <a:r>
              <a:rPr lang="en" sz="1200" i="1">
                <a:solidFill>
                  <a:srgbClr val="100F0F"/>
                </a:solidFill>
                <a:highlight>
                  <a:srgbClr val="FFFFFF"/>
                </a:highlight>
                <a:latin typeface="Times New Roman"/>
                <a:ea typeface="Times New Roman"/>
                <a:cs typeface="Times New Roman"/>
                <a:sym typeface="Times New Roman"/>
              </a:rPr>
              <a:t>Windrush</a:t>
            </a:r>
            <a:r>
              <a:rPr lang="en" sz="1200">
                <a:solidFill>
                  <a:srgbClr val="100F0F"/>
                </a:solidFill>
                <a:highlight>
                  <a:srgbClr val="FFFFFF"/>
                </a:highlight>
                <a:latin typeface="Times New Roman"/>
                <a:ea typeface="Times New Roman"/>
                <a:cs typeface="Times New Roman"/>
                <a:sym typeface="Times New Roman"/>
              </a:rPr>
              <a:t> was in the western Mediterranean, off the coast of Algeria, When suddenly a fire  burst up.Both the </a:t>
            </a:r>
            <a:r>
              <a:rPr lang="en" sz="1200">
                <a:solidFill>
                  <a:srgbClr val="100F0F"/>
                </a:solidFill>
                <a:highlight>
                  <a:srgbClr val="FFFFFF"/>
                </a:highlight>
                <a:uFill>
                  <a:noFill/>
                </a:uFill>
                <a:latin typeface="Times New Roman"/>
                <a:ea typeface="Times New Roman"/>
                <a:cs typeface="Times New Roman"/>
                <a:sym typeface="Times New Roman"/>
                <a:hlinkClick r:id="rId4">
                  <a:extLst>
                    <a:ext uri="{A12FA001-AC4F-418D-AE19-62706E023703}">
                      <ahyp:hlinkClr xmlns:ahyp="http://schemas.microsoft.com/office/drawing/2018/hyperlinkcolor" val="tx"/>
                    </a:ext>
                  </a:extLst>
                </a:hlinkClick>
              </a:rPr>
              <a:t>Chief Officer</a:t>
            </a:r>
            <a:r>
              <a:rPr lang="en" sz="1200">
                <a:solidFill>
                  <a:srgbClr val="100F0F"/>
                </a:solidFill>
                <a:highlight>
                  <a:srgbClr val="FFFFFF"/>
                </a:highlight>
                <a:latin typeface="Times New Roman"/>
                <a:ea typeface="Times New Roman"/>
                <a:cs typeface="Times New Roman"/>
                <a:sym typeface="Times New Roman"/>
              </a:rPr>
              <a:t> and the </a:t>
            </a:r>
            <a:r>
              <a:rPr lang="en" sz="1200">
                <a:solidFill>
                  <a:srgbClr val="100F0F"/>
                </a:solidFill>
                <a:highlight>
                  <a:srgbClr val="FFFFFF"/>
                </a:highlight>
                <a:uFill>
                  <a:noFill/>
                </a:uFill>
                <a:latin typeface="Times New Roman"/>
                <a:ea typeface="Times New Roman"/>
                <a:cs typeface="Times New Roman"/>
                <a:sym typeface="Times New Roman"/>
                <a:hlinkClick r:id="rId5">
                  <a:extLst>
                    <a:ext uri="{A12FA001-AC4F-418D-AE19-62706E023703}">
                      <ahyp:hlinkClr xmlns:ahyp="http://schemas.microsoft.com/office/drawing/2018/hyperlinkcolor" val="tx"/>
                    </a:ext>
                  </a:extLst>
                </a:hlinkClick>
              </a:rPr>
              <a:t>Master</a:t>
            </a:r>
            <a:r>
              <a:rPr lang="en" sz="1200">
                <a:solidFill>
                  <a:srgbClr val="100F0F"/>
                </a:solidFill>
                <a:highlight>
                  <a:srgbClr val="FFFFFF"/>
                </a:highlight>
                <a:latin typeface="Times New Roman"/>
                <a:ea typeface="Times New Roman"/>
                <a:cs typeface="Times New Roman"/>
                <a:sym typeface="Times New Roman"/>
              </a:rPr>
              <a:t> were on the </a:t>
            </a:r>
            <a:r>
              <a:rPr lang="en" sz="1200">
                <a:solidFill>
                  <a:srgbClr val="100F0F"/>
                </a:solidFill>
                <a:highlight>
                  <a:srgbClr val="FFFFFF"/>
                </a:highlight>
                <a:uFill>
                  <a:noFill/>
                </a:uFill>
                <a:latin typeface="Times New Roman"/>
                <a:ea typeface="Times New Roman"/>
                <a:cs typeface="Times New Roman"/>
                <a:sym typeface="Times New Roman"/>
                <a:hlinkClick r:id="rId6">
                  <a:extLst>
                    <a:ext uri="{A12FA001-AC4F-418D-AE19-62706E023703}">
                      <ahyp:hlinkClr xmlns:ahyp="http://schemas.microsoft.com/office/drawing/2018/hyperlinkcolor" val="tx"/>
                    </a:ext>
                  </a:extLst>
                </a:hlinkClick>
              </a:rPr>
              <a:t>bridge</a:t>
            </a:r>
            <a:r>
              <a:rPr lang="en" sz="1200">
                <a:solidFill>
                  <a:srgbClr val="100F0F"/>
                </a:solidFill>
                <a:highlight>
                  <a:srgbClr val="FFFFFF"/>
                </a:highlight>
                <a:latin typeface="Times New Roman"/>
                <a:ea typeface="Times New Roman"/>
                <a:cs typeface="Times New Roman"/>
                <a:sym typeface="Times New Roman"/>
              </a:rPr>
              <a:t>. They heard the explosion, and saw black smoke and flames coming from the funnel. Attempts were made to contact the engine room by telephone—it was heard ringing but was not answered. At 0623 hrs the Radio Officer broadcast the first </a:t>
            </a:r>
            <a:r>
              <a:rPr lang="en" sz="1200">
                <a:solidFill>
                  <a:srgbClr val="100F0F"/>
                </a:solidFill>
                <a:highlight>
                  <a:srgbClr val="FFFFFF"/>
                </a:highlight>
                <a:uFill>
                  <a:noFill/>
                </a:uFill>
                <a:latin typeface="Times New Roman"/>
                <a:ea typeface="Times New Roman"/>
                <a:cs typeface="Times New Roman"/>
                <a:sym typeface="Times New Roman"/>
                <a:hlinkClick r:id="rId7">
                  <a:extLst>
                    <a:ext uri="{A12FA001-AC4F-418D-AE19-62706E023703}">
                      <ahyp:hlinkClr xmlns:ahyp="http://schemas.microsoft.com/office/drawing/2018/hyperlinkcolor" val="tx"/>
                    </a:ext>
                  </a:extLst>
                </a:hlinkClick>
              </a:rPr>
              <a:t>distress signal</a:t>
            </a:r>
            <a:r>
              <a:rPr lang="en" sz="1200">
                <a:solidFill>
                  <a:srgbClr val="100F0F"/>
                </a:solidFill>
                <a:highlight>
                  <a:srgbClr val="FFFFFF"/>
                </a:highlight>
                <a:latin typeface="Times New Roman"/>
                <a:ea typeface="Times New Roman"/>
                <a:cs typeface="Times New Roman"/>
                <a:sym typeface="Times New Roman"/>
              </a:rPr>
              <a:t>. </a:t>
            </a:r>
            <a:r>
              <a:rPr lang="en" sz="1200">
                <a:solidFill>
                  <a:srgbClr val="100F0F"/>
                </a:solidFill>
                <a:highlight>
                  <a:srgbClr val="FFFFFF"/>
                </a:highlight>
              </a:rPr>
              <a:t>T</a:t>
            </a:r>
            <a:r>
              <a:rPr lang="en" sz="1200">
                <a:solidFill>
                  <a:srgbClr val="100F0F"/>
                </a:solidFill>
                <a:highlight>
                  <a:srgbClr val="FFFFFF"/>
                </a:highlight>
                <a:latin typeface="Times New Roman"/>
                <a:ea typeface="Times New Roman"/>
                <a:cs typeface="Times New Roman"/>
                <a:sym typeface="Times New Roman"/>
              </a:rPr>
              <a:t>his was acknowledged by two French ships, and by radio stations Although the ship's 22 lifeboats could accommodate all aboard, thick smoke and the lack of electric power prevented many of them from being launched .About 26 hours after </a:t>
            </a:r>
            <a:r>
              <a:rPr lang="en" sz="1200" i="1">
                <a:solidFill>
                  <a:srgbClr val="100F0F"/>
                </a:solidFill>
                <a:highlight>
                  <a:srgbClr val="FFFFFF"/>
                </a:highlight>
                <a:latin typeface="Times New Roman"/>
                <a:ea typeface="Times New Roman"/>
                <a:cs typeface="Times New Roman"/>
                <a:sym typeface="Times New Roman"/>
              </a:rPr>
              <a:t>Empire Windrush</a:t>
            </a:r>
            <a:r>
              <a:rPr lang="en" sz="1200">
                <a:solidFill>
                  <a:srgbClr val="100F0F"/>
                </a:solidFill>
                <a:highlight>
                  <a:srgbClr val="FFFFFF"/>
                </a:highlight>
                <a:latin typeface="Times New Roman"/>
                <a:ea typeface="Times New Roman"/>
                <a:cs typeface="Times New Roman"/>
                <a:sym typeface="Times New Roman"/>
              </a:rPr>
              <a:t> was abandoned, </a:t>
            </a:r>
            <a:r>
              <a:rPr lang="en" sz="1200">
                <a:solidFill>
                  <a:srgbClr val="100F0F"/>
                </a:solidFill>
                <a:highlight>
                  <a:srgbClr val="FFFFFF"/>
                </a:highlight>
                <a:uFill>
                  <a:noFill/>
                </a:uFill>
                <a:latin typeface="Times New Roman"/>
                <a:ea typeface="Times New Roman"/>
                <a:cs typeface="Times New Roman"/>
                <a:sym typeface="Times New Roman"/>
                <a:hlinkClick r:id="rId8">
                  <a:extLst>
                    <a:ext uri="{A12FA001-AC4F-418D-AE19-62706E023703}">
                      <ahyp:hlinkClr xmlns:ahyp="http://schemas.microsoft.com/office/drawing/2018/hyperlinkcolor" val="tx"/>
                    </a:ext>
                  </a:extLst>
                </a:hlinkClick>
              </a:rPr>
              <a:t>HMS </a:t>
            </a:r>
            <a:r>
              <a:rPr lang="en" sz="1200" i="1">
                <a:solidFill>
                  <a:srgbClr val="100F0F"/>
                </a:solidFill>
                <a:highlight>
                  <a:srgbClr val="FFFFFF"/>
                </a:highlight>
                <a:uFill>
                  <a:noFill/>
                </a:uFill>
                <a:latin typeface="Times New Roman"/>
                <a:ea typeface="Times New Roman"/>
                <a:cs typeface="Times New Roman"/>
                <a:sym typeface="Times New Roman"/>
                <a:hlinkClick r:id="rId8">
                  <a:extLst>
                    <a:ext uri="{A12FA001-AC4F-418D-AE19-62706E023703}">
                      <ahyp:hlinkClr xmlns:ahyp="http://schemas.microsoft.com/office/drawing/2018/hyperlinkcolor" val="tx"/>
                    </a:ext>
                  </a:extLst>
                </a:hlinkClick>
              </a:rPr>
              <a:t>Saintes</a:t>
            </a:r>
            <a:r>
              <a:rPr lang="en" sz="1200">
                <a:solidFill>
                  <a:srgbClr val="100F0F"/>
                </a:solidFill>
                <a:highlight>
                  <a:srgbClr val="FFFFFF"/>
                </a:highlight>
                <a:latin typeface="Times New Roman"/>
                <a:ea typeface="Times New Roman"/>
                <a:cs typeface="Times New Roman"/>
                <a:sym typeface="Times New Roman"/>
              </a:rPr>
              <a:t> of the </a:t>
            </a:r>
            <a:r>
              <a:rPr lang="en" sz="1200">
                <a:solidFill>
                  <a:srgbClr val="100F0F"/>
                </a:solidFill>
                <a:highlight>
                  <a:srgbClr val="FFFFFF"/>
                </a:highlight>
                <a:uFill>
                  <a:noFill/>
                </a:uFill>
                <a:latin typeface="Times New Roman"/>
                <a:ea typeface="Times New Roman"/>
                <a:cs typeface="Times New Roman"/>
                <a:sym typeface="Times New Roman"/>
                <a:hlinkClick r:id="rId9">
                  <a:extLst>
                    <a:ext uri="{A12FA001-AC4F-418D-AE19-62706E023703}">
                      <ahyp:hlinkClr xmlns:ahyp="http://schemas.microsoft.com/office/drawing/2018/hyperlinkcolor" val="tx"/>
                    </a:ext>
                  </a:extLst>
                </a:hlinkClick>
              </a:rPr>
              <a:t>Royal Navy</a:t>
            </a:r>
            <a:r>
              <a:rPr lang="en" sz="1200">
                <a:solidFill>
                  <a:srgbClr val="100F0F"/>
                </a:solidFill>
                <a:highlight>
                  <a:srgbClr val="FFFFFF"/>
                </a:highlight>
                <a:latin typeface="Times New Roman"/>
                <a:ea typeface="Times New Roman"/>
                <a:cs typeface="Times New Roman"/>
                <a:sym typeface="Times New Roman"/>
              </a:rPr>
              <a:t>'s Mediterranean Fleet reached her. The fire was still burning fiercely more than a day after it started.</a:t>
            </a:r>
            <a:endParaRPr sz="1200">
              <a:solidFill>
                <a:srgbClr val="100F0F"/>
              </a:solidFill>
              <a:highlight>
                <a:srgbClr val="FFFFFF"/>
              </a:highlight>
              <a:latin typeface="Times New Roman"/>
              <a:ea typeface="Times New Roman"/>
              <a:cs typeface="Times New Roman"/>
              <a:sym typeface="Times New Roman"/>
            </a:endParaRPr>
          </a:p>
          <a:p>
            <a:pPr marL="0" lvl="0" indent="0" algn="l" rtl="0">
              <a:spcBef>
                <a:spcPts val="1200"/>
              </a:spcBef>
              <a:spcAft>
                <a:spcPts val="1200"/>
              </a:spcAft>
              <a:buNone/>
            </a:pPr>
            <a:r>
              <a:rPr lang="en" sz="1200">
                <a:solidFill>
                  <a:srgbClr val="202122"/>
                </a:solidFill>
                <a:highlight>
                  <a:srgbClr val="FFFFFF"/>
                </a:highlight>
                <a:latin typeface="Times New Roman"/>
                <a:ea typeface="Times New Roman"/>
                <a:cs typeface="Times New Roman"/>
                <a:sym typeface="Times New Roman"/>
              </a:rPr>
              <a:t>The bodies of the four men killed were not recovered and were lost when she sank. The wreck lies at a depth of about 2,600 m (8,500 ft).</a:t>
            </a:r>
            <a:endParaRPr baseline="30000">
              <a:latin typeface="Times New Roman"/>
              <a:ea typeface="Times New Roman"/>
              <a:cs typeface="Times New Roman"/>
              <a:sym typeface="Times New Roman"/>
            </a:endParaRPr>
          </a:p>
        </p:txBody>
      </p:sp>
      <p:sp>
        <p:nvSpPr>
          <p:cNvPr id="92" name="Google Shape;92;p17"/>
          <p:cNvSpPr/>
          <p:nvPr/>
        </p:nvSpPr>
        <p:spPr>
          <a:xfrm>
            <a:off x="280950" y="186650"/>
            <a:ext cx="1491300" cy="471600"/>
          </a:xfrm>
          <a:prstGeom prst="ellipse">
            <a:avLst/>
          </a:prstGeom>
          <a:gradFill>
            <a:gsLst>
              <a:gs pos="0">
                <a:srgbClr val="1076D2"/>
              </a:gs>
              <a:gs pos="100000">
                <a:srgbClr val="093053"/>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93" name="Google Shape;93;p17"/>
          <p:cNvSpPr txBox="1"/>
          <p:nvPr/>
        </p:nvSpPr>
        <p:spPr>
          <a:xfrm>
            <a:off x="386775" y="263600"/>
            <a:ext cx="1539300" cy="231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FF0000"/>
                </a:solidFill>
              </a:rPr>
              <a:t>TH</a:t>
            </a:r>
            <a:r>
              <a:rPr lang="en" sz="1800">
                <a:solidFill>
                  <a:srgbClr val="FF0000"/>
                </a:solidFill>
              </a:rPr>
              <a:t> studios</a:t>
            </a:r>
            <a:endParaRPr sz="1800">
              <a:solidFill>
                <a:srgbClr val="FF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pic>
        <p:nvPicPr>
          <p:cNvPr id="98" name="Google Shape;98;p18" descr="Crowd watching passenger liner dock, (B&amp;W), (Provided by Getty Images)"/>
          <p:cNvPicPr preferRelativeResize="0"/>
          <p:nvPr/>
        </p:nvPicPr>
        <p:blipFill>
          <a:blip r:embed="rId3">
            <a:alphaModFix/>
          </a:blip>
          <a:stretch>
            <a:fillRect/>
          </a:stretch>
        </p:blipFill>
        <p:spPr>
          <a:xfrm>
            <a:off x="0" y="0"/>
            <a:ext cx="9144003" cy="5143498"/>
          </a:xfrm>
          <a:prstGeom prst="rect">
            <a:avLst/>
          </a:prstGeom>
          <a:noFill/>
          <a:ln>
            <a:noFill/>
          </a:ln>
        </p:spPr>
      </p:pic>
      <p:sp>
        <p:nvSpPr>
          <p:cNvPr id="99" name="Google Shape;99;p18"/>
          <p:cNvSpPr txBox="1">
            <a:spLocks noGrp="1"/>
          </p:cNvSpPr>
          <p:nvPr>
            <p:ph type="title"/>
          </p:nvPr>
        </p:nvSpPr>
        <p:spPr>
          <a:xfrm>
            <a:off x="311700" y="445025"/>
            <a:ext cx="8520600" cy="572700"/>
          </a:xfrm>
          <a:prstGeom prst="rect">
            <a:avLst/>
          </a:prstGeom>
          <a:solidFill>
            <a:srgbClr val="0000FF"/>
          </a:solidFill>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                                            </a:t>
            </a:r>
            <a:r>
              <a:rPr lang="en" b="1" u="sng"/>
              <a:t>Other Facts</a:t>
            </a:r>
            <a:endParaRPr b="1" u="sng"/>
          </a:p>
        </p:txBody>
      </p:sp>
      <p:sp>
        <p:nvSpPr>
          <p:cNvPr id="100" name="Google Shape;100;p18"/>
          <p:cNvSpPr txBox="1">
            <a:spLocks noGrp="1"/>
          </p:cNvSpPr>
          <p:nvPr>
            <p:ph type="body" idx="1"/>
          </p:nvPr>
        </p:nvSpPr>
        <p:spPr>
          <a:xfrm>
            <a:off x="311700" y="1152475"/>
            <a:ext cx="8520600" cy="3416400"/>
          </a:xfrm>
          <a:prstGeom prst="rect">
            <a:avLst/>
          </a:prstGeom>
          <a:solidFill>
            <a:srgbClr val="0000FF"/>
          </a:solidFill>
        </p:spPr>
        <p:txBody>
          <a:bodyPr spcFirstLastPara="1" wrap="square" lIns="91425" tIns="91425" rIns="91425" bIns="91425" anchor="t" anchorCtr="0">
            <a:normAutofit/>
          </a:bodyPr>
          <a:lstStyle/>
          <a:p>
            <a:pPr marL="457200" lvl="0" indent="-342900" algn="l" rtl="0">
              <a:spcBef>
                <a:spcPts val="0"/>
              </a:spcBef>
              <a:spcAft>
                <a:spcPts val="0"/>
              </a:spcAft>
              <a:buClr>
                <a:schemeClr val="dk1"/>
              </a:buClr>
              <a:buSzPts val="1800"/>
              <a:buFont typeface="Times New Roman"/>
              <a:buAutoNum type="arabicPeriod"/>
            </a:pPr>
            <a:r>
              <a:rPr lang="en">
                <a:solidFill>
                  <a:schemeClr val="dk1"/>
                </a:solidFill>
                <a:highlight>
                  <a:srgbClr val="FFFFFF"/>
                </a:highlight>
                <a:latin typeface="Times New Roman"/>
                <a:ea typeface="Times New Roman"/>
                <a:cs typeface="Times New Roman"/>
                <a:sym typeface="Times New Roman"/>
              </a:rPr>
              <a:t>There was space for over 1000 people!</a:t>
            </a:r>
            <a:endParaRPr>
              <a:solidFill>
                <a:schemeClr val="dk1"/>
              </a:solidFill>
              <a:highlight>
                <a:srgbClr val="FFFFFF"/>
              </a:highlight>
              <a:latin typeface="Times New Roman"/>
              <a:ea typeface="Times New Roman"/>
              <a:cs typeface="Times New Roman"/>
              <a:sym typeface="Times New Roman"/>
            </a:endParaRPr>
          </a:p>
          <a:p>
            <a:pPr marL="457200" lvl="0" indent="-342900" algn="l" rtl="0">
              <a:spcBef>
                <a:spcPts val="0"/>
              </a:spcBef>
              <a:spcAft>
                <a:spcPts val="0"/>
              </a:spcAft>
              <a:buClr>
                <a:schemeClr val="dk1"/>
              </a:buClr>
              <a:buSzPts val="1800"/>
              <a:buFont typeface="Times New Roman"/>
              <a:buAutoNum type="arabicPeriod"/>
            </a:pPr>
            <a:r>
              <a:rPr lang="en">
                <a:solidFill>
                  <a:schemeClr val="dk1"/>
                </a:solidFill>
                <a:highlight>
                  <a:srgbClr val="FFFFFF"/>
                </a:highlight>
                <a:latin typeface="Times New Roman"/>
                <a:ea typeface="Times New Roman"/>
                <a:cs typeface="Times New Roman"/>
                <a:sym typeface="Times New Roman"/>
              </a:rPr>
              <a:t>Was called HMT instead of HMS because HMT stands for his</a:t>
            </a:r>
            <a:endParaRPr>
              <a:solidFill>
                <a:schemeClr val="dk1"/>
              </a:solidFill>
              <a:highlight>
                <a:srgbClr val="FFFFFF"/>
              </a:highlight>
              <a:latin typeface="Times New Roman"/>
              <a:ea typeface="Times New Roman"/>
              <a:cs typeface="Times New Roman"/>
              <a:sym typeface="Times New Roman"/>
            </a:endParaRPr>
          </a:p>
          <a:p>
            <a:pPr marL="0" lvl="0" indent="0" algn="l" rtl="0">
              <a:spcBef>
                <a:spcPts val="1200"/>
              </a:spcBef>
              <a:spcAft>
                <a:spcPts val="0"/>
              </a:spcAft>
              <a:buNone/>
            </a:pPr>
            <a:r>
              <a:rPr lang="en">
                <a:solidFill>
                  <a:schemeClr val="dk1"/>
                </a:solidFill>
                <a:highlight>
                  <a:srgbClr val="FFFFFF"/>
                </a:highlight>
                <a:latin typeface="Times New Roman"/>
                <a:ea typeface="Times New Roman"/>
                <a:cs typeface="Times New Roman"/>
                <a:sym typeface="Times New Roman"/>
              </a:rPr>
              <a:t>majesty's troopship</a:t>
            </a:r>
            <a:endParaRPr>
              <a:solidFill>
                <a:schemeClr val="dk1"/>
              </a:solidFill>
              <a:highlight>
                <a:srgbClr val="FFFFFF"/>
              </a:highlight>
              <a:latin typeface="Times New Roman"/>
              <a:ea typeface="Times New Roman"/>
              <a:cs typeface="Times New Roman"/>
              <a:sym typeface="Times New Roman"/>
            </a:endParaRPr>
          </a:p>
          <a:p>
            <a:pPr marL="0" lvl="0" indent="0" algn="l" rtl="0">
              <a:spcBef>
                <a:spcPts val="1200"/>
              </a:spcBef>
              <a:spcAft>
                <a:spcPts val="0"/>
              </a:spcAft>
              <a:buNone/>
            </a:pPr>
            <a:r>
              <a:rPr lang="en">
                <a:solidFill>
                  <a:schemeClr val="dk1"/>
                </a:solidFill>
                <a:highlight>
                  <a:srgbClr val="FFFFFF"/>
                </a:highlight>
                <a:latin typeface="Times New Roman"/>
                <a:ea typeface="Times New Roman"/>
                <a:cs typeface="Times New Roman"/>
                <a:sym typeface="Times New Roman"/>
              </a:rPr>
              <a:t>3.The price of a ticket was £28 and 10 shillings</a:t>
            </a:r>
            <a:endParaRPr>
              <a:solidFill>
                <a:schemeClr val="dk1"/>
              </a:solidFill>
              <a:highlight>
                <a:srgbClr val="FFFFFF"/>
              </a:highlight>
              <a:latin typeface="Times New Roman"/>
              <a:ea typeface="Times New Roman"/>
              <a:cs typeface="Times New Roman"/>
              <a:sym typeface="Times New Roman"/>
            </a:endParaRPr>
          </a:p>
          <a:p>
            <a:pPr marL="0" lvl="0" indent="0" algn="l" rtl="0">
              <a:spcBef>
                <a:spcPts val="1200"/>
              </a:spcBef>
              <a:spcAft>
                <a:spcPts val="0"/>
              </a:spcAft>
              <a:buNone/>
            </a:pPr>
            <a:r>
              <a:rPr lang="en">
                <a:solidFill>
                  <a:schemeClr val="dk1"/>
                </a:solidFill>
                <a:highlight>
                  <a:srgbClr val="FFFFFF"/>
                </a:highlight>
                <a:latin typeface="Times New Roman"/>
                <a:ea typeface="Times New Roman"/>
                <a:cs typeface="Times New Roman"/>
                <a:sym typeface="Times New Roman"/>
              </a:rPr>
              <a:t>4.The wind rush took 30 days from the caribbean to england.</a:t>
            </a:r>
            <a:endParaRPr>
              <a:solidFill>
                <a:schemeClr val="dk1"/>
              </a:solidFill>
              <a:highlight>
                <a:srgbClr val="FFFFFF"/>
              </a:highlight>
              <a:latin typeface="Times New Roman"/>
              <a:ea typeface="Times New Roman"/>
              <a:cs typeface="Times New Roman"/>
              <a:sym typeface="Times New Roman"/>
            </a:endParaRPr>
          </a:p>
          <a:p>
            <a:pPr marL="0" lvl="0" indent="0" algn="l" rtl="0">
              <a:spcBef>
                <a:spcPts val="1200"/>
              </a:spcBef>
              <a:spcAft>
                <a:spcPts val="0"/>
              </a:spcAft>
              <a:buNone/>
            </a:pPr>
            <a:endParaRPr>
              <a:solidFill>
                <a:schemeClr val="dk1"/>
              </a:solidFill>
              <a:highlight>
                <a:srgbClr val="FFFFFF"/>
              </a:highlight>
              <a:latin typeface="Times New Roman"/>
              <a:ea typeface="Times New Roman"/>
              <a:cs typeface="Times New Roman"/>
              <a:sym typeface="Times New Roman"/>
            </a:endParaRPr>
          </a:p>
          <a:p>
            <a:pPr marL="0" lvl="0" indent="0" algn="l" rtl="0">
              <a:spcBef>
                <a:spcPts val="1200"/>
              </a:spcBef>
              <a:spcAft>
                <a:spcPts val="1200"/>
              </a:spcAft>
              <a:buNone/>
            </a:pPr>
            <a:endParaRPr>
              <a:solidFill>
                <a:schemeClr val="dk1"/>
              </a:solidFill>
              <a:highlight>
                <a:srgbClr val="FFFFFF"/>
              </a:highlight>
              <a:latin typeface="Pacifico"/>
              <a:ea typeface="Pacifico"/>
              <a:cs typeface="Pacifico"/>
              <a:sym typeface="Pacifico"/>
            </a:endParaRPr>
          </a:p>
        </p:txBody>
      </p:sp>
      <p:sp>
        <p:nvSpPr>
          <p:cNvPr id="101" name="Google Shape;101;p18"/>
          <p:cNvSpPr/>
          <p:nvPr/>
        </p:nvSpPr>
        <p:spPr>
          <a:xfrm>
            <a:off x="252275" y="178325"/>
            <a:ext cx="1837800" cy="674100"/>
          </a:xfrm>
          <a:prstGeom prst="ellipse">
            <a:avLst/>
          </a:prstGeom>
          <a:gradFill>
            <a:gsLst>
              <a:gs pos="0">
                <a:srgbClr val="1076D2"/>
              </a:gs>
              <a:gs pos="100000">
                <a:srgbClr val="093053"/>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rgbClr val="FF0000"/>
              </a:solidFill>
            </a:endParaRPr>
          </a:p>
        </p:txBody>
      </p:sp>
      <p:sp>
        <p:nvSpPr>
          <p:cNvPr id="102" name="Google Shape;102;p18"/>
          <p:cNvSpPr txBox="1"/>
          <p:nvPr/>
        </p:nvSpPr>
        <p:spPr>
          <a:xfrm>
            <a:off x="426275" y="417575"/>
            <a:ext cx="1870200" cy="304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FF0000"/>
                </a:solidFill>
              </a:rPr>
              <a:t>TH</a:t>
            </a:r>
            <a:r>
              <a:rPr lang="en" sz="1800">
                <a:solidFill>
                  <a:srgbClr val="FF0000"/>
                </a:solidFill>
              </a:rPr>
              <a:t> studios</a:t>
            </a:r>
            <a:endParaRPr sz="1800">
              <a:solidFill>
                <a:srgbClr val="FF00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pic>
        <p:nvPicPr>
          <p:cNvPr id="107" name="Google Shape;107;p19" descr="Crowd watching passenger liner dock, (B&amp;W), (Provided by Getty Images)"/>
          <p:cNvPicPr preferRelativeResize="0"/>
          <p:nvPr/>
        </p:nvPicPr>
        <p:blipFill>
          <a:blip r:embed="rId3">
            <a:alphaModFix/>
          </a:blip>
          <a:stretch>
            <a:fillRect/>
          </a:stretch>
        </p:blipFill>
        <p:spPr>
          <a:xfrm>
            <a:off x="0" y="0"/>
            <a:ext cx="9144003" cy="5143498"/>
          </a:xfrm>
          <a:prstGeom prst="rect">
            <a:avLst/>
          </a:prstGeom>
          <a:noFill/>
          <a:ln>
            <a:noFill/>
          </a:ln>
        </p:spPr>
      </p:pic>
      <p:sp>
        <p:nvSpPr>
          <p:cNvPr id="108" name="Google Shape;108;p19"/>
          <p:cNvSpPr txBox="1">
            <a:spLocks noGrp="1"/>
          </p:cNvSpPr>
          <p:nvPr>
            <p:ph type="title"/>
          </p:nvPr>
        </p:nvSpPr>
        <p:spPr>
          <a:xfrm>
            <a:off x="311700" y="445025"/>
            <a:ext cx="8520600" cy="572700"/>
          </a:xfrm>
          <a:prstGeom prst="rect">
            <a:avLst/>
          </a:prstGeom>
          <a:solidFill>
            <a:srgbClr val="0000FF"/>
          </a:solidFill>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                        </a:t>
            </a:r>
            <a:r>
              <a:rPr lang="en" b="1" u="sng"/>
              <a:t>The Windrush generation</a:t>
            </a:r>
            <a:endParaRPr b="1" u="sng"/>
          </a:p>
        </p:txBody>
      </p:sp>
      <p:sp>
        <p:nvSpPr>
          <p:cNvPr id="109" name="Google Shape;109;p19"/>
          <p:cNvSpPr txBox="1">
            <a:spLocks noGrp="1"/>
          </p:cNvSpPr>
          <p:nvPr>
            <p:ph type="body" idx="1"/>
          </p:nvPr>
        </p:nvSpPr>
        <p:spPr>
          <a:xfrm>
            <a:off x="311700" y="1133225"/>
            <a:ext cx="8520600" cy="3416400"/>
          </a:xfrm>
          <a:prstGeom prst="rect">
            <a:avLst/>
          </a:prstGeom>
          <a:solidFill>
            <a:srgbClr val="0000FF"/>
          </a:solidFill>
        </p:spPr>
        <p:txBody>
          <a:bodyPr spcFirstLastPara="1" wrap="square" lIns="91425" tIns="91425" rIns="91425" bIns="91425" anchor="t" anchorCtr="0">
            <a:normAutofit lnSpcReduction="10000"/>
          </a:bodyPr>
          <a:lstStyle/>
          <a:p>
            <a:pPr marL="0" lvl="0" indent="0" algn="l" rtl="0">
              <a:spcBef>
                <a:spcPts val="0"/>
              </a:spcBef>
              <a:spcAft>
                <a:spcPts val="0"/>
              </a:spcAft>
              <a:buClr>
                <a:schemeClr val="dk1"/>
              </a:buClr>
              <a:buSzPts val="1100"/>
              <a:buFont typeface="Arial"/>
              <a:buNone/>
            </a:pPr>
            <a:r>
              <a:rPr lang="en" sz="1200">
                <a:solidFill>
                  <a:srgbClr val="1E2225"/>
                </a:solidFill>
                <a:highlight>
                  <a:srgbClr val="FFFFFF"/>
                </a:highlight>
                <a:latin typeface="Times New Roman"/>
                <a:ea typeface="Times New Roman"/>
                <a:cs typeface="Times New Roman"/>
                <a:sym typeface="Times New Roman"/>
              </a:rPr>
              <a:t>In June 1948, the Empire Windrush sailed into Tilbury Docks, near London, carrying 1,027 passengers, many of whom were from the Caribbean, especially Jamaica.</a:t>
            </a:r>
            <a:endParaRPr sz="1200">
              <a:solidFill>
                <a:srgbClr val="1E2225"/>
              </a:solidFill>
              <a:highlight>
                <a:srgbClr val="FFFFFF"/>
              </a:highlight>
              <a:latin typeface="Times New Roman"/>
              <a:ea typeface="Times New Roman"/>
              <a:cs typeface="Times New Roman"/>
              <a:sym typeface="Times New Roman"/>
            </a:endParaRPr>
          </a:p>
          <a:p>
            <a:pPr marL="0" lvl="0" indent="0" algn="l" rtl="0">
              <a:spcBef>
                <a:spcPts val="900"/>
              </a:spcBef>
              <a:spcAft>
                <a:spcPts val="0"/>
              </a:spcAft>
              <a:buClr>
                <a:schemeClr val="dk1"/>
              </a:buClr>
              <a:buSzPts val="1100"/>
              <a:buFont typeface="Arial"/>
              <a:buNone/>
            </a:pPr>
            <a:r>
              <a:rPr lang="en" sz="1200">
                <a:solidFill>
                  <a:srgbClr val="1E2225"/>
                </a:solidFill>
                <a:highlight>
                  <a:srgbClr val="FFFFFF"/>
                </a:highlight>
                <a:latin typeface="Times New Roman"/>
                <a:ea typeface="Times New Roman"/>
                <a:cs typeface="Times New Roman"/>
                <a:sym typeface="Times New Roman"/>
              </a:rPr>
              <a:t>These people had been invited by the British government to help rebuild the country after the war.</a:t>
            </a:r>
            <a:endParaRPr sz="1200">
              <a:solidFill>
                <a:srgbClr val="1E2225"/>
              </a:solidFill>
              <a:highlight>
                <a:srgbClr val="FFFFFF"/>
              </a:highlight>
              <a:latin typeface="Times New Roman"/>
              <a:ea typeface="Times New Roman"/>
              <a:cs typeface="Times New Roman"/>
              <a:sym typeface="Times New Roman"/>
            </a:endParaRPr>
          </a:p>
          <a:p>
            <a:pPr marL="0" lvl="0" indent="0" algn="l" rtl="0">
              <a:spcBef>
                <a:spcPts val="900"/>
              </a:spcBef>
              <a:spcAft>
                <a:spcPts val="0"/>
              </a:spcAft>
              <a:buNone/>
            </a:pPr>
            <a:r>
              <a:rPr lang="en" sz="1200">
                <a:solidFill>
                  <a:srgbClr val="1E2225"/>
                </a:solidFill>
                <a:highlight>
                  <a:srgbClr val="FFFFFF"/>
                </a:highlight>
                <a:latin typeface="Times New Roman"/>
                <a:ea typeface="Times New Roman"/>
                <a:cs typeface="Times New Roman"/>
                <a:sym typeface="Times New Roman"/>
              </a:rPr>
              <a:t>This marked the beginning of what we now call the Windrush Generation.</a:t>
            </a:r>
            <a:endParaRPr sz="1200">
              <a:solidFill>
                <a:srgbClr val="1E2225"/>
              </a:solidFill>
              <a:highlight>
                <a:srgbClr val="FFFFFF"/>
              </a:highlight>
              <a:latin typeface="Times New Roman"/>
              <a:ea typeface="Times New Roman"/>
              <a:cs typeface="Times New Roman"/>
              <a:sym typeface="Times New Roman"/>
            </a:endParaRPr>
          </a:p>
          <a:p>
            <a:pPr marL="0" lvl="0" indent="0" algn="l" rtl="0">
              <a:spcBef>
                <a:spcPts val="900"/>
              </a:spcBef>
              <a:spcAft>
                <a:spcPts val="0"/>
              </a:spcAft>
              <a:buNone/>
            </a:pPr>
            <a:r>
              <a:rPr lang="en" sz="1200">
                <a:solidFill>
                  <a:srgbClr val="1E2225"/>
                </a:solidFill>
                <a:highlight>
                  <a:srgbClr val="FFFFFF"/>
                </a:highlight>
                <a:latin typeface="Times New Roman"/>
                <a:ea typeface="Times New Roman"/>
                <a:cs typeface="Times New Roman"/>
                <a:sym typeface="Times New Roman"/>
              </a:rPr>
              <a:t>The Windrush Generation includes people who arrived in the UK from the Caribbean between 1948 and 1971.</a:t>
            </a:r>
            <a:endParaRPr sz="1200">
              <a:solidFill>
                <a:srgbClr val="1E2225"/>
              </a:solidFill>
              <a:highlight>
                <a:srgbClr val="FFFFFF"/>
              </a:highlight>
              <a:latin typeface="Times New Roman"/>
              <a:ea typeface="Times New Roman"/>
              <a:cs typeface="Times New Roman"/>
              <a:sym typeface="Times New Roman"/>
            </a:endParaRPr>
          </a:p>
          <a:p>
            <a:pPr marL="0" lvl="0" indent="0" algn="l" rtl="0">
              <a:spcBef>
                <a:spcPts val="900"/>
              </a:spcBef>
              <a:spcAft>
                <a:spcPts val="0"/>
              </a:spcAft>
              <a:buNone/>
            </a:pPr>
            <a:r>
              <a:rPr lang="en" sz="1200">
                <a:solidFill>
                  <a:srgbClr val="1E2225"/>
                </a:solidFill>
                <a:highlight>
                  <a:srgbClr val="FFFFFF"/>
                </a:highlight>
                <a:latin typeface="Times New Roman"/>
                <a:ea typeface="Times New Roman"/>
                <a:cs typeface="Times New Roman"/>
                <a:sym typeface="Times New Roman"/>
              </a:rPr>
              <a:t>They brought skills, culture and energy to help rebuild post-war Britain.</a:t>
            </a:r>
            <a:endParaRPr sz="1200">
              <a:solidFill>
                <a:srgbClr val="1E2225"/>
              </a:solidFill>
              <a:highlight>
                <a:srgbClr val="FFFFFF"/>
              </a:highlight>
              <a:latin typeface="Times New Roman"/>
              <a:ea typeface="Times New Roman"/>
              <a:cs typeface="Times New Roman"/>
              <a:sym typeface="Times New Roman"/>
            </a:endParaRPr>
          </a:p>
          <a:p>
            <a:pPr marL="0" lvl="0" indent="0" algn="l" rtl="0">
              <a:spcBef>
                <a:spcPts val="900"/>
              </a:spcBef>
              <a:spcAft>
                <a:spcPts val="0"/>
              </a:spcAft>
              <a:buNone/>
            </a:pPr>
            <a:r>
              <a:rPr lang="en" sz="1200">
                <a:solidFill>
                  <a:srgbClr val="1E2225"/>
                </a:solidFill>
                <a:highlight>
                  <a:srgbClr val="FFFFFF"/>
                </a:highlight>
                <a:latin typeface="Times New Roman"/>
                <a:ea typeface="Times New Roman"/>
                <a:cs typeface="Times New Roman"/>
                <a:sym typeface="Times New Roman"/>
              </a:rPr>
              <a:t>Today, they and their families are an important part of British life, contributing in schools, hospitals, transport, the arts and more.</a:t>
            </a:r>
            <a:endParaRPr sz="1200">
              <a:solidFill>
                <a:srgbClr val="1E2225"/>
              </a:solidFill>
              <a:highlight>
                <a:srgbClr val="FFFFFF"/>
              </a:highlight>
              <a:latin typeface="Times New Roman"/>
              <a:ea typeface="Times New Roman"/>
              <a:cs typeface="Times New Roman"/>
              <a:sym typeface="Times New Roman"/>
            </a:endParaRPr>
          </a:p>
          <a:p>
            <a:pPr marL="0" lvl="0" indent="0" algn="l" rtl="0">
              <a:spcBef>
                <a:spcPts val="900"/>
              </a:spcBef>
              <a:spcAft>
                <a:spcPts val="0"/>
              </a:spcAft>
              <a:buNone/>
            </a:pPr>
            <a:r>
              <a:rPr lang="en" sz="1200">
                <a:solidFill>
                  <a:srgbClr val="1E2225"/>
                </a:solidFill>
                <a:highlight>
                  <a:srgbClr val="FFFFFF"/>
                </a:highlight>
                <a:latin typeface="Times New Roman"/>
                <a:ea typeface="Times New Roman"/>
                <a:cs typeface="Times New Roman"/>
                <a:sym typeface="Times New Roman"/>
              </a:rPr>
              <a:t>Sadly many children who came on there parents passports have been sent back to jamaica as they never had passport  of their own.They could of made a life of their own and now all that is gone.</a:t>
            </a:r>
            <a:endParaRPr sz="1200">
              <a:solidFill>
                <a:srgbClr val="1E2225"/>
              </a:solidFill>
              <a:highlight>
                <a:srgbClr val="FFFFFF"/>
              </a:highlight>
              <a:latin typeface="Times New Roman"/>
              <a:ea typeface="Times New Roman"/>
              <a:cs typeface="Times New Roman"/>
              <a:sym typeface="Times New Roman"/>
            </a:endParaRPr>
          </a:p>
          <a:p>
            <a:pPr marL="0" lvl="0" indent="0" algn="l" rtl="0">
              <a:spcBef>
                <a:spcPts val="900"/>
              </a:spcBef>
              <a:spcAft>
                <a:spcPts val="0"/>
              </a:spcAft>
              <a:buNone/>
            </a:pPr>
            <a:endParaRPr sz="1100">
              <a:solidFill>
                <a:schemeClr val="dk1"/>
              </a:solidFill>
              <a:latin typeface="Times New Roman"/>
              <a:ea typeface="Times New Roman"/>
              <a:cs typeface="Times New Roman"/>
              <a:sym typeface="Times New Roman"/>
            </a:endParaRPr>
          </a:p>
          <a:p>
            <a:pPr marL="0" lvl="0" indent="0" algn="l" rtl="0">
              <a:spcBef>
                <a:spcPts val="0"/>
              </a:spcBef>
              <a:spcAft>
                <a:spcPts val="0"/>
              </a:spcAft>
              <a:buClr>
                <a:schemeClr val="dk1"/>
              </a:buClr>
              <a:buSzPts val="1100"/>
              <a:buFont typeface="Arial"/>
              <a:buNone/>
            </a:pPr>
            <a:endParaRPr sz="1200">
              <a:solidFill>
                <a:srgbClr val="1E2225"/>
              </a:solidFill>
              <a:highlight>
                <a:srgbClr val="FFFFFF"/>
              </a:highlight>
              <a:latin typeface="Times New Roman"/>
              <a:ea typeface="Times New Roman"/>
              <a:cs typeface="Times New Roman"/>
              <a:sym typeface="Times New Roman"/>
            </a:endParaRPr>
          </a:p>
          <a:p>
            <a:pPr marL="0" lvl="0" indent="0" algn="l" rtl="0">
              <a:spcBef>
                <a:spcPts val="900"/>
              </a:spcBef>
              <a:spcAft>
                <a:spcPts val="0"/>
              </a:spcAft>
              <a:buClr>
                <a:schemeClr val="dk1"/>
              </a:buClr>
              <a:buSzPts val="1100"/>
              <a:buFont typeface="Arial"/>
              <a:buNone/>
            </a:pPr>
            <a:endParaRPr sz="1100">
              <a:solidFill>
                <a:schemeClr val="dk1"/>
              </a:solidFill>
              <a:latin typeface="Times New Roman"/>
              <a:ea typeface="Times New Roman"/>
              <a:cs typeface="Times New Roman"/>
              <a:sym typeface="Times New Roman"/>
            </a:endParaRPr>
          </a:p>
        </p:txBody>
      </p:sp>
      <p:sp>
        <p:nvSpPr>
          <p:cNvPr id="110" name="Google Shape;110;p19"/>
          <p:cNvSpPr/>
          <p:nvPr/>
        </p:nvSpPr>
        <p:spPr>
          <a:xfrm>
            <a:off x="317525" y="178325"/>
            <a:ext cx="1946400" cy="554700"/>
          </a:xfrm>
          <a:prstGeom prst="ellipse">
            <a:avLst/>
          </a:prstGeom>
          <a:gradFill>
            <a:gsLst>
              <a:gs pos="0">
                <a:srgbClr val="1076D2"/>
              </a:gs>
              <a:gs pos="100000">
                <a:srgbClr val="093053"/>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11" name="Google Shape;111;p19"/>
          <p:cNvSpPr txBox="1"/>
          <p:nvPr/>
        </p:nvSpPr>
        <p:spPr>
          <a:xfrm>
            <a:off x="545875" y="265325"/>
            <a:ext cx="1946400" cy="326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FF0000"/>
                </a:solidFill>
              </a:rPr>
              <a:t>TH</a:t>
            </a:r>
            <a:r>
              <a:rPr lang="en" sz="1800">
                <a:solidFill>
                  <a:srgbClr val="FF0000"/>
                </a:solidFill>
              </a:rPr>
              <a:t> studios</a:t>
            </a:r>
            <a:endParaRPr sz="1800">
              <a:solidFill>
                <a:srgbClr val="FF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pic>
        <p:nvPicPr>
          <p:cNvPr id="116" name="Google Shape;116;p20" descr="Crowd watching passenger liner dock, (B&amp;W), (Provided by Getty Images)"/>
          <p:cNvPicPr preferRelativeResize="0"/>
          <p:nvPr/>
        </p:nvPicPr>
        <p:blipFill>
          <a:blip r:embed="rId3">
            <a:alphaModFix/>
          </a:blip>
          <a:stretch>
            <a:fillRect/>
          </a:stretch>
        </p:blipFill>
        <p:spPr>
          <a:xfrm>
            <a:off x="0" y="0"/>
            <a:ext cx="9144003" cy="5143498"/>
          </a:xfrm>
          <a:prstGeom prst="rect">
            <a:avLst/>
          </a:prstGeom>
          <a:noFill/>
          <a:ln>
            <a:noFill/>
          </a:ln>
        </p:spPr>
      </p:pic>
      <p:pic>
        <p:nvPicPr>
          <p:cNvPr id="117" name="Google Shape;117;p20" descr="The Empress (Provided by Getty Images)"/>
          <p:cNvPicPr preferRelativeResize="0"/>
          <p:nvPr/>
        </p:nvPicPr>
        <p:blipFill>
          <a:blip r:embed="rId4">
            <a:alphaModFix/>
          </a:blip>
          <a:stretch>
            <a:fillRect/>
          </a:stretch>
        </p:blipFill>
        <p:spPr>
          <a:xfrm>
            <a:off x="515902" y="201175"/>
            <a:ext cx="2052598" cy="1604598"/>
          </a:xfrm>
          <a:prstGeom prst="rect">
            <a:avLst/>
          </a:prstGeom>
          <a:noFill/>
          <a:ln>
            <a:noFill/>
          </a:ln>
        </p:spPr>
      </p:pic>
      <p:pic>
        <p:nvPicPr>
          <p:cNvPr id="118" name="Google Shape;118;p20" descr="Crowd Waiting For Boat Arrival (Provided by Getty Images)"/>
          <p:cNvPicPr preferRelativeResize="0"/>
          <p:nvPr/>
        </p:nvPicPr>
        <p:blipFill>
          <a:blip r:embed="rId5">
            <a:alphaModFix/>
          </a:blip>
          <a:stretch>
            <a:fillRect/>
          </a:stretch>
        </p:blipFill>
        <p:spPr>
          <a:xfrm>
            <a:off x="567321" y="1674625"/>
            <a:ext cx="2322427" cy="1604599"/>
          </a:xfrm>
          <a:prstGeom prst="rect">
            <a:avLst/>
          </a:prstGeom>
          <a:noFill/>
          <a:ln>
            <a:noFill/>
          </a:ln>
        </p:spPr>
      </p:pic>
      <p:pic>
        <p:nvPicPr>
          <p:cNvPr id="119" name="Google Shape;119;p20" descr="Cruise ship and tug boat (Provided by Getty Images)"/>
          <p:cNvPicPr preferRelativeResize="0"/>
          <p:nvPr/>
        </p:nvPicPr>
        <p:blipFill>
          <a:blip r:embed="rId6">
            <a:alphaModFix/>
          </a:blip>
          <a:stretch>
            <a:fillRect/>
          </a:stretch>
        </p:blipFill>
        <p:spPr>
          <a:xfrm>
            <a:off x="236126" y="3088275"/>
            <a:ext cx="1971328" cy="1604600"/>
          </a:xfrm>
          <a:prstGeom prst="rect">
            <a:avLst/>
          </a:prstGeom>
          <a:noFill/>
          <a:ln>
            <a:noFill/>
          </a:ln>
        </p:spPr>
      </p:pic>
      <p:pic>
        <p:nvPicPr>
          <p:cNvPr id="120" name="Google Shape;120;p20" descr="Majestic Vessel (Provided by Getty Images)"/>
          <p:cNvPicPr preferRelativeResize="0"/>
          <p:nvPr/>
        </p:nvPicPr>
        <p:blipFill>
          <a:blip r:embed="rId7">
            <a:alphaModFix/>
          </a:blip>
          <a:stretch>
            <a:fillRect/>
          </a:stretch>
        </p:blipFill>
        <p:spPr>
          <a:xfrm>
            <a:off x="6274629" y="293600"/>
            <a:ext cx="2322427" cy="1848416"/>
          </a:xfrm>
          <a:prstGeom prst="rect">
            <a:avLst/>
          </a:prstGeom>
          <a:noFill/>
          <a:ln>
            <a:noFill/>
          </a:ln>
        </p:spPr>
      </p:pic>
      <p:pic>
        <p:nvPicPr>
          <p:cNvPr id="121" name="Google Shape;121;p20" descr="Crowd in harbor waiting for steamship (Provided by Getty Images)"/>
          <p:cNvPicPr preferRelativeResize="0"/>
          <p:nvPr/>
        </p:nvPicPr>
        <p:blipFill>
          <a:blip r:embed="rId8">
            <a:alphaModFix/>
          </a:blip>
          <a:stretch>
            <a:fillRect/>
          </a:stretch>
        </p:blipFill>
        <p:spPr>
          <a:xfrm>
            <a:off x="5896975" y="2066100"/>
            <a:ext cx="2700073" cy="1894526"/>
          </a:xfrm>
          <a:prstGeom prst="rect">
            <a:avLst/>
          </a:prstGeom>
          <a:noFill/>
          <a:ln>
            <a:noFill/>
          </a:ln>
        </p:spPr>
      </p:pic>
      <p:pic>
        <p:nvPicPr>
          <p:cNvPr id="122" name="Google Shape;122;p20" descr="Queen Mary In Dock (Provided by Getty Images)"/>
          <p:cNvPicPr preferRelativeResize="0"/>
          <p:nvPr/>
        </p:nvPicPr>
        <p:blipFill>
          <a:blip r:embed="rId9">
            <a:alphaModFix/>
          </a:blip>
          <a:stretch>
            <a:fillRect/>
          </a:stretch>
        </p:blipFill>
        <p:spPr>
          <a:xfrm>
            <a:off x="4906070" y="2886000"/>
            <a:ext cx="1671723" cy="2203126"/>
          </a:xfrm>
          <a:prstGeom prst="rect">
            <a:avLst/>
          </a:prstGeom>
          <a:noFill/>
          <a:ln>
            <a:noFill/>
          </a:ln>
        </p:spPr>
      </p:pic>
      <p:sp>
        <p:nvSpPr>
          <p:cNvPr id="123" name="Google Shape;123;p20"/>
          <p:cNvSpPr/>
          <p:nvPr/>
        </p:nvSpPr>
        <p:spPr>
          <a:xfrm>
            <a:off x="3144825" y="1428875"/>
            <a:ext cx="2488200" cy="1143000"/>
          </a:xfrm>
          <a:prstGeom prst="wedgeRoundRectCallout">
            <a:avLst>
              <a:gd name="adj1" fmla="val -20833"/>
              <a:gd name="adj2" fmla="val 62500"/>
              <a:gd name="adj3" fmla="val 0"/>
            </a:avLst>
          </a:prstGeom>
          <a:gradFill>
            <a:gsLst>
              <a:gs pos="0">
                <a:srgbClr val="F48108"/>
              </a:gs>
              <a:gs pos="100000">
                <a:srgbClr val="703D08"/>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24" name="Google Shape;124;p20"/>
          <p:cNvSpPr txBox="1"/>
          <p:nvPr/>
        </p:nvSpPr>
        <p:spPr>
          <a:xfrm>
            <a:off x="3373175" y="1689850"/>
            <a:ext cx="2130300" cy="663300"/>
          </a:xfrm>
          <a:prstGeom prst="rect">
            <a:avLst/>
          </a:prstGeom>
          <a:gradFill>
            <a:gsLst>
              <a:gs pos="0">
                <a:srgbClr val="F48108"/>
              </a:gs>
              <a:gs pos="100000">
                <a:srgbClr val="703D08"/>
              </a:gs>
            </a:gsLst>
            <a:path path="circle">
              <a:fillToRect l="50000" t="50000" r="50000" b="50000"/>
            </a:path>
            <a:tileRect/>
          </a:gra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100F0F"/>
                </a:solidFill>
                <a:latin typeface="Times New Roman"/>
                <a:ea typeface="Times New Roman"/>
                <a:cs typeface="Times New Roman"/>
                <a:sym typeface="Times New Roman"/>
              </a:rPr>
              <a:t>Thank you for listening!</a:t>
            </a:r>
            <a:endParaRPr sz="1800">
              <a:solidFill>
                <a:srgbClr val="100F0F"/>
              </a:solidFill>
              <a:latin typeface="Times New Roman"/>
              <a:ea typeface="Times New Roman"/>
              <a:cs typeface="Times New Roman"/>
              <a:sym typeface="Times New Roman"/>
            </a:endParaRPr>
          </a:p>
        </p:txBody>
      </p:sp>
      <p:sp>
        <p:nvSpPr>
          <p:cNvPr id="125" name="Google Shape;125;p20"/>
          <p:cNvSpPr txBox="1"/>
          <p:nvPr/>
        </p:nvSpPr>
        <p:spPr>
          <a:xfrm>
            <a:off x="2992575" y="3864700"/>
            <a:ext cx="1479000" cy="500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1800">
              <a:solidFill>
                <a:srgbClr val="100F0F"/>
              </a:solidFill>
              <a:latin typeface="Pacifico"/>
              <a:ea typeface="Pacifico"/>
              <a:cs typeface="Pacifico"/>
              <a:sym typeface="Pacifico"/>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131" name="Google Shape;131;p2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32" name="Google Shape;132;p21" descr="Crowd watching passenger liner dock, (B&amp;W), (Provided by Getty Images)"/>
          <p:cNvPicPr preferRelativeResize="0"/>
          <p:nvPr/>
        </p:nvPicPr>
        <p:blipFill>
          <a:blip r:embed="rId3">
            <a:alphaModFix/>
          </a:blip>
          <a:stretch>
            <a:fillRect/>
          </a:stretch>
        </p:blipFill>
        <p:spPr>
          <a:xfrm>
            <a:off x="0" y="0"/>
            <a:ext cx="9144003" cy="5143498"/>
          </a:xfrm>
          <a:prstGeom prst="rect">
            <a:avLst/>
          </a:prstGeom>
          <a:noFill/>
          <a:ln>
            <a:noFill/>
          </a:ln>
        </p:spPr>
      </p:pic>
      <p:sp>
        <p:nvSpPr>
          <p:cNvPr id="133" name="Google Shape;133;p21"/>
          <p:cNvSpPr/>
          <p:nvPr/>
        </p:nvSpPr>
        <p:spPr>
          <a:xfrm>
            <a:off x="2970825" y="1613775"/>
            <a:ext cx="3012300" cy="1663800"/>
          </a:xfrm>
          <a:prstGeom prst="ellipse">
            <a:avLst/>
          </a:prstGeom>
          <a:gradFill>
            <a:gsLst>
              <a:gs pos="0">
                <a:srgbClr val="3176EE"/>
              </a:gs>
              <a:gs pos="100000">
                <a:srgbClr val="113D8A"/>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34" name="Google Shape;134;p21"/>
          <p:cNvSpPr txBox="1"/>
          <p:nvPr/>
        </p:nvSpPr>
        <p:spPr>
          <a:xfrm>
            <a:off x="3400425" y="1972575"/>
            <a:ext cx="2582700" cy="94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6000" b="1">
                <a:solidFill>
                  <a:srgbClr val="FF0000"/>
                </a:solidFill>
                <a:latin typeface="Times New Roman"/>
                <a:ea typeface="Times New Roman"/>
                <a:cs typeface="Times New Roman"/>
                <a:sym typeface="Times New Roman"/>
              </a:rPr>
              <a:t>TH</a:t>
            </a:r>
            <a:r>
              <a:rPr lang="en" sz="3000">
                <a:solidFill>
                  <a:srgbClr val="FF0000"/>
                </a:solidFill>
              </a:rPr>
              <a:t>studios</a:t>
            </a:r>
            <a:endParaRPr sz="3000">
              <a:solidFill>
                <a:srgbClr val="FF0000"/>
              </a:solidFill>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C965BA6315A7D4993238222020AECAC" ma:contentTypeVersion="3" ma:contentTypeDescription="Create a new document." ma:contentTypeScope="" ma:versionID="f5d3b3d6f48d0f857f227a2b789b30f7">
  <xsd:schema xmlns:xsd="http://www.w3.org/2001/XMLSchema" xmlns:xs="http://www.w3.org/2001/XMLSchema" xmlns:p="http://schemas.microsoft.com/office/2006/metadata/properties" xmlns:ns2="a9269812-2107-45a7-85ee-d369d02ec213" targetNamespace="http://schemas.microsoft.com/office/2006/metadata/properties" ma:root="true" ma:fieldsID="4d74062c67dfbc744b497e82e7b46142" ns2:_="">
    <xsd:import namespace="a9269812-2107-45a7-85ee-d369d02ec213"/>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9269812-2107-45a7-85ee-d369d02ec21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3F24761-8417-44DE-AD02-AF8A51501D19}"/>
</file>

<file path=customXml/itemProps2.xml><?xml version="1.0" encoding="utf-8"?>
<ds:datastoreItem xmlns:ds="http://schemas.openxmlformats.org/officeDocument/2006/customXml" ds:itemID="{E8EEACE1-98AD-4BBB-8324-669ECFEA460C}"/>
</file>

<file path=customXml/itemProps3.xml><?xml version="1.0" encoding="utf-8"?>
<ds:datastoreItem xmlns:ds="http://schemas.openxmlformats.org/officeDocument/2006/customXml" ds:itemID="{E0AB1420-296D-4A7B-B0FC-0D39F8051FC0}"/>
</file>

<file path=docProps/app.xml><?xml version="1.0" encoding="utf-8"?>
<Properties xmlns="http://schemas.openxmlformats.org/officeDocument/2006/extended-properties" xmlns:vt="http://schemas.openxmlformats.org/officeDocument/2006/docPropsVTypes">
  <TotalTime>0</TotalTime>
  <Words>796</Words>
  <Application>Microsoft Office PowerPoint</Application>
  <PresentationFormat>On-screen Show (16:9)</PresentationFormat>
  <Paragraphs>50</Paragraphs>
  <Slides>9</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Pacifico</vt:lpstr>
      <vt:lpstr>Times New Roman</vt:lpstr>
      <vt:lpstr>Arial</vt:lpstr>
      <vt:lpstr>Simple Light</vt:lpstr>
      <vt:lpstr>PowerPoint Presentation</vt:lpstr>
      <vt:lpstr>                       What was the HMT Windrush?</vt:lpstr>
      <vt:lpstr>                                       The Ship</vt:lpstr>
      <vt:lpstr>                                    Time in service</vt:lpstr>
      <vt:lpstr>                        The end of Empire Windrush</vt:lpstr>
      <vt:lpstr>                                            Other Facts</vt:lpstr>
      <vt:lpstr>                        The Windrush generation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Donna McMahon</dc:creator>
  <cp:lastModifiedBy>Donna McMahon</cp:lastModifiedBy>
  <cp:revision>1</cp:revision>
  <dcterms:modified xsi:type="dcterms:W3CDTF">2026-01-17T16:48:09Z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0x0101006C965BA6315A7D4993238222020AECAC</vt:lpwstr>
  </property>
</Properties>
</file>