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60" r:id="rId2"/>
    <p:sldId id="257" r:id="rId3"/>
    <p:sldId id="261" r:id="rId4"/>
    <p:sldId id="266" r:id="rId5"/>
    <p:sldId id="262" r:id="rId6"/>
    <p:sldId id="265" r:id="rId7"/>
    <p:sldId id="264" r:id="rId8"/>
    <p:sldId id="263" r:id="rId9"/>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4C696B-210E-F2B2-B557-850A30B9CA17}" v="398" dt="2026-01-13T16:34:15.786"/>
    <p1510:client id="{A09E5CC0-3D69-6A16-F096-C580E7157E5F}" v="746" dt="2026-01-12T08:10:36.540"/>
    <p1510:client id="{C58579EC-08A6-A707-F57C-15A199A3F390}" v="101" dt="2026-01-13T19:36:00.9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12489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882820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dirty="0"/>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24773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C764DE79-268F-4C1A-8933-263129D2AF90}" type="datetimeFigureOut">
              <a:rPr lang="en-US" dirty="0"/>
              <a:t>1/17/2026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267085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dirty="0"/>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764DE79-268F-4C1A-8933-263129D2AF90}" type="datetimeFigureOut">
              <a:rPr lang="en-US" dirty="0"/>
              <a:t>1/17/2026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260755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1/17/2026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4200123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204554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5519088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dirty="0"/>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558105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016908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C764DE79-268F-4C1A-8933-263129D2AF90}" type="datetimeFigureOut">
              <a:rPr lang="en-US" dirty="0"/>
              <a:t>1/17/2026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67440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764DE79-268F-4C1A-8933-263129D2AF90}" type="datetimeFigureOut">
              <a:rPr lang="en-US" dirty="0"/>
              <a:t>1/17/2026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146389396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FC322987-0BB0-5D02-F329-69D8741D7684}"/>
              </a:ext>
            </a:extLst>
          </p:cNvPr>
          <p:cNvSpPr/>
          <p:nvPr/>
        </p:nvSpPr>
        <p:spPr>
          <a:xfrm>
            <a:off x="1997327" y="1573632"/>
            <a:ext cx="7603955" cy="222985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6000">
                <a:solidFill>
                  <a:schemeClr val="tx1"/>
                </a:solidFill>
              </a:rPr>
              <a:t>Empire Windrush</a:t>
            </a:r>
          </a:p>
          <a:p>
            <a:pPr algn="ctr"/>
            <a:endParaRPr lang="en-GB" sz="1600">
              <a:solidFill>
                <a:schemeClr val="tx1"/>
              </a:solidFill>
            </a:endParaRPr>
          </a:p>
        </p:txBody>
      </p:sp>
      <p:sp>
        <p:nvSpPr>
          <p:cNvPr id="9" name="Rectangle 8">
            <a:extLst>
              <a:ext uri="{FF2B5EF4-FFF2-40B4-BE49-F238E27FC236}">
                <a16:creationId xmlns:a16="http://schemas.microsoft.com/office/drawing/2014/main" id="{5544ED51-4350-E3AA-B00A-DDCA118E0C41}"/>
              </a:ext>
            </a:extLst>
          </p:cNvPr>
          <p:cNvSpPr/>
          <p:nvPr/>
        </p:nvSpPr>
        <p:spPr>
          <a:xfrm>
            <a:off x="3232065" y="4789488"/>
            <a:ext cx="5605463" cy="1001712"/>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5400" b="1"/>
              <a:t>By Harry Hawkes</a:t>
            </a:r>
          </a:p>
        </p:txBody>
      </p:sp>
    </p:spTree>
    <p:extLst>
      <p:ext uri="{BB962C8B-B14F-4D97-AF65-F5344CB8AC3E}">
        <p14:creationId xmlns:p14="http://schemas.microsoft.com/office/powerpoint/2010/main" val="6056819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fillRect l="-5000" r="-5000"/>
          </a:stretch>
        </a:blipFill>
        <a:effectLst/>
      </p:bgPr>
    </p:bg>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id="{B2357BCA-3D1E-97DF-EC9E-D35305B2B98E}"/>
              </a:ext>
            </a:extLst>
          </p:cNvPr>
          <p:cNvSpPr/>
          <p:nvPr/>
        </p:nvSpPr>
        <p:spPr>
          <a:xfrm>
            <a:off x="717390" y="1187115"/>
            <a:ext cx="10820399" cy="190901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endParaRPr lang="en-GB">
              <a:solidFill>
                <a:schemeClr val="bg2"/>
              </a:solidFill>
            </a:endParaRPr>
          </a:p>
        </p:txBody>
      </p:sp>
      <p:sp>
        <p:nvSpPr>
          <p:cNvPr id="7" name="Rectangle: Rounded Corners 6">
            <a:extLst>
              <a:ext uri="{FF2B5EF4-FFF2-40B4-BE49-F238E27FC236}">
                <a16:creationId xmlns:a16="http://schemas.microsoft.com/office/drawing/2014/main" id="{19834024-FC53-82F7-582B-2731532063A1}"/>
              </a:ext>
            </a:extLst>
          </p:cNvPr>
          <p:cNvSpPr/>
          <p:nvPr/>
        </p:nvSpPr>
        <p:spPr>
          <a:xfrm>
            <a:off x="697383" y="3293728"/>
            <a:ext cx="10805848" cy="2054982"/>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GB" sz="2200" dirty="0">
                <a:solidFill>
                  <a:schemeClr val="tx1"/>
                </a:solidFill>
                <a:latin typeface="Sagona Book"/>
                <a:ea typeface="CeraPRO-Regular"/>
                <a:cs typeface="CeraPRO-Regular"/>
              </a:rPr>
              <a:t>MV </a:t>
            </a:r>
            <a:r>
              <a:rPr lang="en-GB" sz="2200" dirty="0">
                <a:solidFill>
                  <a:schemeClr val="tx1"/>
                </a:solidFill>
                <a:latin typeface="Sagona Book"/>
                <a:ea typeface="CeraPRO-RegularItalic"/>
                <a:cs typeface="CeraPRO-RegularItalic"/>
              </a:rPr>
              <a:t>Monte Rosa</a:t>
            </a:r>
            <a:r>
              <a:rPr lang="en-GB" sz="2200" dirty="0">
                <a:solidFill>
                  <a:schemeClr val="tx1"/>
                </a:solidFill>
                <a:latin typeface="Sagona Book"/>
                <a:ea typeface="CeraPRO-Regular"/>
                <a:cs typeface="CeraPRO-Regular"/>
              </a:rPr>
              <a:t> was captured as a prize of war by the British in 1945. A year later the ship was renamed the </a:t>
            </a:r>
            <a:r>
              <a:rPr lang="en-GB" sz="2200" dirty="0">
                <a:solidFill>
                  <a:schemeClr val="tx1"/>
                </a:solidFill>
                <a:latin typeface="Sagona Book"/>
                <a:ea typeface="CeraPRO-RegularItalic"/>
                <a:cs typeface="CeraPRO-RegularItalic"/>
              </a:rPr>
              <a:t>Empire Windrush. </a:t>
            </a:r>
            <a:r>
              <a:rPr lang="en-GB" sz="2200" dirty="0">
                <a:solidFill>
                  <a:schemeClr val="tx1"/>
                </a:solidFill>
                <a:latin typeface="Sagona Book"/>
              </a:rPr>
              <a:t> On 15 April 1948, a small advertisement appeared in the Daily Gleaner newspaper in Jamaica.</a:t>
            </a:r>
          </a:p>
          <a:p>
            <a:r>
              <a:rPr lang="en-GB" sz="2200" dirty="0">
                <a:solidFill>
                  <a:schemeClr val="tx1"/>
                </a:solidFill>
                <a:latin typeface="Sagona Book"/>
              </a:rPr>
              <a:t> It announced a "passenger opportunity" to sail to the United Kingdom on the HMT Empire Windrush to rebuild London after WW2.</a:t>
            </a:r>
          </a:p>
          <a:p>
            <a:pPr algn="just"/>
            <a:endParaRPr lang="en-GB" sz="1200" dirty="0">
              <a:solidFill>
                <a:srgbClr val="E6E8F0"/>
              </a:solidFill>
              <a:highlight>
                <a:srgbClr val="101218"/>
              </a:highlight>
              <a:latin typeface="Sagona Book"/>
            </a:endParaRPr>
          </a:p>
        </p:txBody>
      </p:sp>
      <p:sp>
        <p:nvSpPr>
          <p:cNvPr id="4" name="Rectangle: Rounded Corners 3">
            <a:extLst>
              <a:ext uri="{FF2B5EF4-FFF2-40B4-BE49-F238E27FC236}">
                <a16:creationId xmlns:a16="http://schemas.microsoft.com/office/drawing/2014/main" id="{2580B053-DAD1-81DC-C423-3A62083D31F6}"/>
              </a:ext>
            </a:extLst>
          </p:cNvPr>
          <p:cNvSpPr/>
          <p:nvPr/>
        </p:nvSpPr>
        <p:spPr>
          <a:xfrm rot="10800000" flipV="1">
            <a:off x="871442" y="237004"/>
            <a:ext cx="10267934" cy="692890"/>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GB" sz="4800" dirty="0"/>
              <a:t>What was HMT Empire Windrush?</a:t>
            </a:r>
          </a:p>
        </p:txBody>
      </p:sp>
      <p:sp>
        <p:nvSpPr>
          <p:cNvPr id="2" name="Title 1">
            <a:extLst>
              <a:ext uri="{FF2B5EF4-FFF2-40B4-BE49-F238E27FC236}">
                <a16:creationId xmlns:a16="http://schemas.microsoft.com/office/drawing/2014/main" id="{C7124F1B-3CF7-D475-D0B2-FC35D764C445}"/>
              </a:ext>
            </a:extLst>
          </p:cNvPr>
          <p:cNvSpPr>
            <a:spLocks noGrp="1"/>
          </p:cNvSpPr>
          <p:nvPr>
            <p:ph type="title"/>
          </p:nvPr>
        </p:nvSpPr>
        <p:spPr>
          <a:xfrm rot="-10800000" flipV="1">
            <a:off x="2763254" y="254919"/>
            <a:ext cx="9432756" cy="896267"/>
          </a:xfrm>
        </p:spPr>
        <p:txBody>
          <a:bodyPr>
            <a:normAutofit fontScale="90000"/>
          </a:bodyPr>
          <a:lstStyle/>
          <a:p>
            <a:br>
              <a:rPr lang="en-GB" sz="6000"/>
            </a:br>
            <a:br>
              <a:rPr lang="en-GB" sz="6000"/>
            </a:br>
            <a:br>
              <a:rPr lang="en-GB" sz="6000"/>
            </a:br>
            <a:br>
              <a:rPr lang="en-GB" sz="6000"/>
            </a:br>
            <a:br>
              <a:rPr lang="en-GB" sz="6000"/>
            </a:br>
            <a:endParaRPr lang="en-GB" sz="6000"/>
          </a:p>
        </p:txBody>
      </p:sp>
      <p:sp>
        <p:nvSpPr>
          <p:cNvPr id="3" name="Content Placeholder 2">
            <a:extLst>
              <a:ext uri="{FF2B5EF4-FFF2-40B4-BE49-F238E27FC236}">
                <a16:creationId xmlns:a16="http://schemas.microsoft.com/office/drawing/2014/main" id="{63415351-F41A-E9E2-5229-7F761EA38855}"/>
              </a:ext>
            </a:extLst>
          </p:cNvPr>
          <p:cNvSpPr>
            <a:spLocks noGrp="1"/>
          </p:cNvSpPr>
          <p:nvPr>
            <p:ph idx="1"/>
          </p:nvPr>
        </p:nvSpPr>
        <p:spPr>
          <a:xfrm rot="10800000" flipV="1">
            <a:off x="694296" y="1208465"/>
            <a:ext cx="10817282" cy="2068187"/>
          </a:xfrm>
        </p:spPr>
        <p:txBody>
          <a:bodyPr vert="horz" lIns="91440" tIns="45720" rIns="91440" bIns="45720" rtlCol="0" anchor="t">
            <a:normAutofit fontScale="92500"/>
          </a:bodyPr>
          <a:lstStyle/>
          <a:p>
            <a:pPr>
              <a:buNone/>
            </a:pPr>
            <a:r>
              <a:rPr lang="en-GB" sz="2400" b="1" dirty="0">
                <a:solidFill>
                  <a:srgbClr val="202122"/>
                </a:solidFill>
                <a:latin typeface="Sagona Book"/>
                <a:cs typeface="Arial"/>
              </a:rPr>
              <a:t>HMT Empire Windrush </a:t>
            </a:r>
            <a:r>
              <a:rPr lang="en-GB" sz="2400" dirty="0">
                <a:solidFill>
                  <a:srgbClr val="202122"/>
                </a:solidFill>
                <a:latin typeface="Sagona Book"/>
                <a:cs typeface="Arial"/>
              </a:rPr>
              <a:t>was a </a:t>
            </a:r>
            <a:r>
              <a:rPr lang="en-GB" sz="2400" dirty="0">
                <a:latin typeface="Sagona Book"/>
                <a:cs typeface="Arial"/>
              </a:rPr>
              <a:t>passenger</a:t>
            </a:r>
            <a:r>
              <a:rPr lang="en-GB" sz="2400" dirty="0">
                <a:solidFill>
                  <a:srgbClr val="000000"/>
                </a:solidFill>
                <a:latin typeface="Sagona Book"/>
                <a:cs typeface="Arial"/>
              </a:rPr>
              <a:t> motor ship</a:t>
            </a:r>
            <a:r>
              <a:rPr lang="en-GB" sz="2400" dirty="0">
                <a:solidFill>
                  <a:srgbClr val="202122"/>
                </a:solidFill>
                <a:latin typeface="Sagona Book"/>
                <a:cs typeface="Arial"/>
              </a:rPr>
              <a:t> that was launched in Germany in 1930 as the MV Monta rosa. She was built as an ocean liner for the German shipping company </a:t>
            </a:r>
            <a:r>
              <a:rPr lang="en-GB" sz="2400" dirty="0">
                <a:latin typeface="Sagona Book"/>
                <a:cs typeface="Arial"/>
              </a:rPr>
              <a:t>Hamburg </a:t>
            </a:r>
            <a:r>
              <a:rPr lang="en-GB" sz="2400" dirty="0" err="1">
                <a:latin typeface="Sagona Book"/>
                <a:cs typeface="Arial"/>
              </a:rPr>
              <a:t>Südd</a:t>
            </a:r>
            <a:r>
              <a:rPr lang="en-GB" sz="2400" dirty="0">
                <a:solidFill>
                  <a:srgbClr val="000000"/>
                </a:solidFill>
                <a:latin typeface="Sagona Book"/>
                <a:cs typeface="Arial"/>
              </a:rPr>
              <a:t>.</a:t>
            </a:r>
            <a:r>
              <a:rPr lang="en-GB" sz="2400" dirty="0">
                <a:solidFill>
                  <a:srgbClr val="202122"/>
                </a:solidFill>
                <a:latin typeface="Sagona Book"/>
                <a:cs typeface="Arial"/>
              </a:rPr>
              <a:t> They used the ship to carry German emigrants to South America, and as a </a:t>
            </a:r>
            <a:r>
              <a:rPr lang="en-GB" sz="2400" dirty="0">
                <a:latin typeface="Sagona Book"/>
                <a:cs typeface="Arial"/>
              </a:rPr>
              <a:t>cruise ship. </a:t>
            </a:r>
            <a:r>
              <a:rPr lang="en-GB" sz="2400" dirty="0">
                <a:solidFill>
                  <a:srgbClr val="202122"/>
                </a:solidFill>
                <a:latin typeface="Sagona Book"/>
                <a:cs typeface="Arial"/>
              </a:rPr>
              <a:t>During </a:t>
            </a:r>
            <a:r>
              <a:rPr lang="en-GB" sz="2400" dirty="0">
                <a:latin typeface="Sagona Book"/>
                <a:cs typeface="Arial"/>
              </a:rPr>
              <a:t>World War II </a:t>
            </a:r>
            <a:r>
              <a:rPr lang="en-GB" sz="2400" dirty="0">
                <a:solidFill>
                  <a:srgbClr val="202122"/>
                </a:solidFill>
                <a:latin typeface="Sagona Book"/>
                <a:cs typeface="Arial"/>
              </a:rPr>
              <a:t>she was taken over by the </a:t>
            </a:r>
            <a:r>
              <a:rPr lang="en-GB" sz="2400" dirty="0">
                <a:latin typeface="Sagona Book"/>
                <a:cs typeface="Arial"/>
              </a:rPr>
              <a:t>German navy </a:t>
            </a:r>
            <a:r>
              <a:rPr lang="en-GB" sz="2400" dirty="0">
                <a:solidFill>
                  <a:srgbClr val="202122"/>
                </a:solidFill>
                <a:latin typeface="Sagona Book"/>
                <a:cs typeface="Arial"/>
              </a:rPr>
              <a:t>and used as a troopship.  During the war, she survived two </a:t>
            </a:r>
            <a:r>
              <a:rPr lang="en-GB" sz="2400" dirty="0">
                <a:latin typeface="Sagona Book"/>
                <a:cs typeface="Arial"/>
              </a:rPr>
              <a:t>Allied </a:t>
            </a:r>
            <a:r>
              <a:rPr lang="en-GB" sz="2400" dirty="0">
                <a:solidFill>
                  <a:srgbClr val="202122"/>
                </a:solidFill>
                <a:latin typeface="Sagona Book"/>
                <a:cs typeface="Arial"/>
              </a:rPr>
              <a:t>attempts to sink her.</a:t>
            </a:r>
            <a:endParaRPr lang="en-GB" sz="2400" dirty="0">
              <a:solidFill>
                <a:srgbClr val="000000"/>
              </a:solidFill>
              <a:latin typeface="Sagona Book"/>
              <a:cs typeface="Arial"/>
            </a:endParaRPr>
          </a:p>
          <a:p>
            <a:pPr marL="0" indent="0">
              <a:buNone/>
            </a:pPr>
            <a:endParaRPr lang="en-GB" dirty="0">
              <a:solidFill>
                <a:srgbClr val="202122"/>
              </a:solidFill>
              <a:latin typeface="Sagona Book"/>
              <a:cs typeface="Arial"/>
            </a:endParaRPr>
          </a:p>
        </p:txBody>
      </p:sp>
    </p:spTree>
    <p:extLst>
      <p:ext uri="{BB962C8B-B14F-4D97-AF65-F5344CB8AC3E}">
        <p14:creationId xmlns:p14="http://schemas.microsoft.com/office/powerpoint/2010/main" val="2330638054"/>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975B23-C1D0-045F-0E76-BF223EF9354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2396B9F5-9402-BF57-899A-6570299A596B}"/>
              </a:ext>
            </a:extLst>
          </p:cNvPr>
          <p:cNvSpPr>
            <a:spLocks noGrp="1"/>
          </p:cNvSpPr>
          <p:nvPr>
            <p:ph idx="1"/>
          </p:nvPr>
        </p:nvSpPr>
        <p:spPr/>
        <p:txBody>
          <a:bodyPr/>
          <a:lstStyle/>
          <a:p>
            <a:endParaRPr lang="en-US"/>
          </a:p>
        </p:txBody>
      </p:sp>
      <p:sp>
        <p:nvSpPr>
          <p:cNvPr id="4" name="Rectangle 3">
            <a:extLst>
              <a:ext uri="{FF2B5EF4-FFF2-40B4-BE49-F238E27FC236}">
                <a16:creationId xmlns:a16="http://schemas.microsoft.com/office/drawing/2014/main" id="{882720E4-BE91-C05C-CCCC-DB8C0D7DCAE3}"/>
              </a:ext>
            </a:extLst>
          </p:cNvPr>
          <p:cNvSpPr/>
          <p:nvPr/>
        </p:nvSpPr>
        <p:spPr>
          <a:xfrm>
            <a:off x="941566" y="495475"/>
            <a:ext cx="10718558" cy="1046238"/>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a:t>The ship</a:t>
            </a:r>
          </a:p>
        </p:txBody>
      </p:sp>
      <p:sp>
        <p:nvSpPr>
          <p:cNvPr id="5" name="Rectangle: Rounded Corners 4">
            <a:extLst>
              <a:ext uri="{FF2B5EF4-FFF2-40B4-BE49-F238E27FC236}">
                <a16:creationId xmlns:a16="http://schemas.microsoft.com/office/drawing/2014/main" id="{C0450B32-4D42-6F03-BDC6-403F20614B45}"/>
              </a:ext>
            </a:extLst>
          </p:cNvPr>
          <p:cNvSpPr/>
          <p:nvPr/>
        </p:nvSpPr>
        <p:spPr>
          <a:xfrm>
            <a:off x="944213" y="1825841"/>
            <a:ext cx="5565106" cy="777333"/>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US" sz="3200">
                <a:solidFill>
                  <a:schemeClr val="tx1"/>
                </a:solidFill>
              </a:rPr>
              <a:t>Weight:14,414 tones</a:t>
            </a:r>
          </a:p>
        </p:txBody>
      </p:sp>
      <p:sp>
        <p:nvSpPr>
          <p:cNvPr id="6" name="Rectangle: Rounded Corners 5">
            <a:extLst>
              <a:ext uri="{FF2B5EF4-FFF2-40B4-BE49-F238E27FC236}">
                <a16:creationId xmlns:a16="http://schemas.microsoft.com/office/drawing/2014/main" id="{FC22119E-3852-121A-616C-04185E3F56F8}"/>
              </a:ext>
            </a:extLst>
          </p:cNvPr>
          <p:cNvSpPr/>
          <p:nvPr/>
        </p:nvSpPr>
        <p:spPr>
          <a:xfrm>
            <a:off x="949247" y="2772679"/>
            <a:ext cx="5577355" cy="772616"/>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a:solidFill>
                  <a:schemeClr val="tx1"/>
                </a:solidFill>
              </a:rPr>
              <a:t>Length:500.3 feet [252m]</a:t>
            </a:r>
          </a:p>
        </p:txBody>
      </p:sp>
      <p:sp>
        <p:nvSpPr>
          <p:cNvPr id="7" name="Rectangle: Rounded Corners 6">
            <a:extLst>
              <a:ext uri="{FF2B5EF4-FFF2-40B4-BE49-F238E27FC236}">
                <a16:creationId xmlns:a16="http://schemas.microsoft.com/office/drawing/2014/main" id="{E5E95844-D20E-D431-A80C-709753A0D67B}"/>
              </a:ext>
            </a:extLst>
          </p:cNvPr>
          <p:cNvSpPr/>
          <p:nvPr/>
        </p:nvSpPr>
        <p:spPr>
          <a:xfrm flipH="1">
            <a:off x="954305" y="3680423"/>
            <a:ext cx="5562894" cy="707990"/>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a:solidFill>
                  <a:schemeClr val="tx1"/>
                </a:solidFill>
              </a:rPr>
              <a:t>Depth:37.8 feet [11.5m]</a:t>
            </a:r>
          </a:p>
        </p:txBody>
      </p:sp>
      <p:sp>
        <p:nvSpPr>
          <p:cNvPr id="8" name="Rectangle: Rounded Corners 7">
            <a:extLst>
              <a:ext uri="{FF2B5EF4-FFF2-40B4-BE49-F238E27FC236}">
                <a16:creationId xmlns:a16="http://schemas.microsoft.com/office/drawing/2014/main" id="{EE797C24-90BE-718B-8936-FBC9F57EC6D5}"/>
              </a:ext>
            </a:extLst>
          </p:cNvPr>
          <p:cNvSpPr/>
          <p:nvPr/>
        </p:nvSpPr>
        <p:spPr>
          <a:xfrm>
            <a:off x="939806" y="4568360"/>
            <a:ext cx="5577107" cy="754553"/>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3200">
                <a:solidFill>
                  <a:schemeClr val="tx1"/>
                </a:solidFill>
              </a:rPr>
              <a:t>Width:65.7 feet [20m]</a:t>
            </a:r>
          </a:p>
        </p:txBody>
      </p:sp>
    </p:spTree>
    <p:extLst>
      <p:ext uri="{BB962C8B-B14F-4D97-AF65-F5344CB8AC3E}">
        <p14:creationId xmlns:p14="http://schemas.microsoft.com/office/powerpoint/2010/main" val="295197705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t="-5000" b="-5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AE0FEC-5779-3C4B-91BE-E5C504D886F1}"/>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5BF4BEA3-0CF0-95CF-D8CE-5BCF15A4F6A7}"/>
              </a:ext>
            </a:extLst>
          </p:cNvPr>
          <p:cNvSpPr>
            <a:spLocks noGrp="1"/>
          </p:cNvSpPr>
          <p:nvPr>
            <p:ph idx="1"/>
          </p:nvPr>
        </p:nvSpPr>
        <p:spPr/>
        <p:txBody>
          <a:bodyPr/>
          <a:lstStyle/>
          <a:p>
            <a:endParaRPr lang="en-US"/>
          </a:p>
        </p:txBody>
      </p:sp>
      <p:sp>
        <p:nvSpPr>
          <p:cNvPr id="4" name="Rectangle 3">
            <a:extLst>
              <a:ext uri="{FF2B5EF4-FFF2-40B4-BE49-F238E27FC236}">
                <a16:creationId xmlns:a16="http://schemas.microsoft.com/office/drawing/2014/main" id="{2D4CC0A8-B4B9-2478-74D9-732D914D5632}"/>
              </a:ext>
            </a:extLst>
          </p:cNvPr>
          <p:cNvSpPr/>
          <p:nvPr/>
        </p:nvSpPr>
        <p:spPr>
          <a:xfrm>
            <a:off x="938061" y="490031"/>
            <a:ext cx="10414102" cy="1008065"/>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tx1"/>
                </a:solidFill>
              </a:rPr>
              <a:t>Time</a:t>
            </a:r>
            <a:r>
              <a:rPr lang="en-US" sz="6000" dirty="0"/>
              <a:t> </a:t>
            </a:r>
            <a:r>
              <a:rPr lang="en-US" sz="6000" dirty="0">
                <a:solidFill>
                  <a:schemeClr val="tx1"/>
                </a:solidFill>
              </a:rPr>
              <a:t>in service</a:t>
            </a:r>
            <a:endParaRPr lang="en-US" sz="6000">
              <a:solidFill>
                <a:schemeClr val="tx1"/>
              </a:solidFill>
            </a:endParaRPr>
          </a:p>
        </p:txBody>
      </p:sp>
      <p:sp>
        <p:nvSpPr>
          <p:cNvPr id="5" name="Rectangle: Rounded Corners 4">
            <a:extLst>
              <a:ext uri="{FF2B5EF4-FFF2-40B4-BE49-F238E27FC236}">
                <a16:creationId xmlns:a16="http://schemas.microsoft.com/office/drawing/2014/main" id="{F8DDB3D0-5AAB-A1FC-358A-A804F841C794}"/>
              </a:ext>
            </a:extLst>
          </p:cNvPr>
          <p:cNvSpPr/>
          <p:nvPr/>
        </p:nvSpPr>
        <p:spPr>
          <a:xfrm>
            <a:off x="1120150" y="1829584"/>
            <a:ext cx="10054689" cy="4345254"/>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sz="4800" dirty="0"/>
              <a:t>The Empire Windrush was in service from its launch in 1930 (originally as the German ship Monte Rosa) until it caught fire and sank in the Mediterranean in March 1954.</a:t>
            </a:r>
          </a:p>
        </p:txBody>
      </p:sp>
    </p:spTree>
    <p:extLst>
      <p:ext uri="{BB962C8B-B14F-4D97-AF65-F5344CB8AC3E}">
        <p14:creationId xmlns:p14="http://schemas.microsoft.com/office/powerpoint/2010/main" val="869077995"/>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86DE5D-3402-215F-F8DA-7E8FCEFB5B22}"/>
              </a:ext>
            </a:extLst>
          </p:cNvPr>
          <p:cNvSpPr>
            <a:spLocks noGrp="1"/>
          </p:cNvSpPr>
          <p:nvPr>
            <p:ph type="title"/>
          </p:nvPr>
        </p:nvSpPr>
        <p:spPr>
          <a:xfrm>
            <a:off x="2059487" y="365125"/>
            <a:ext cx="8550119" cy="1347974"/>
          </a:xfrm>
        </p:spPr>
        <p:txBody>
          <a:bodyPr/>
          <a:lstStyle/>
          <a:p>
            <a:endParaRPr lang="en-US"/>
          </a:p>
        </p:txBody>
      </p:sp>
      <p:sp>
        <p:nvSpPr>
          <p:cNvPr id="9" name="Rectangle: Rounded Corners 8">
            <a:extLst>
              <a:ext uri="{FF2B5EF4-FFF2-40B4-BE49-F238E27FC236}">
                <a16:creationId xmlns:a16="http://schemas.microsoft.com/office/drawing/2014/main" id="{42F54E39-ED9F-88F9-C133-6681A88BA5F1}"/>
              </a:ext>
            </a:extLst>
          </p:cNvPr>
          <p:cNvSpPr/>
          <p:nvPr/>
        </p:nvSpPr>
        <p:spPr>
          <a:xfrm>
            <a:off x="1459479" y="465452"/>
            <a:ext cx="9515193" cy="1262063"/>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5400" dirty="0">
                <a:solidFill>
                  <a:schemeClr val="tx1"/>
                </a:solidFill>
              </a:rPr>
              <a:t>The Windrush Generation</a:t>
            </a:r>
          </a:p>
        </p:txBody>
      </p:sp>
      <p:sp>
        <p:nvSpPr>
          <p:cNvPr id="10" name="Rectangle 9">
            <a:extLst>
              <a:ext uri="{FF2B5EF4-FFF2-40B4-BE49-F238E27FC236}">
                <a16:creationId xmlns:a16="http://schemas.microsoft.com/office/drawing/2014/main" id="{A2856437-A415-1E21-64E9-2E64F8312CDB}"/>
              </a:ext>
            </a:extLst>
          </p:cNvPr>
          <p:cNvSpPr/>
          <p:nvPr/>
        </p:nvSpPr>
        <p:spPr>
          <a:xfrm>
            <a:off x="1417427" y="2197637"/>
            <a:ext cx="9364411" cy="2770391"/>
          </a:xfrm>
          <a:prstGeom prst="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200" dirty="0">
                <a:solidFill>
                  <a:schemeClr val="tx1"/>
                </a:solidFill>
                <a:latin typeface="Sagona Book"/>
              </a:rPr>
              <a:t>After the Second World War, there were many </a:t>
            </a:r>
            <a:r>
              <a:rPr lang="en-US" sz="2200" dirty="0" err="1">
                <a:solidFill>
                  <a:schemeClr val="tx1"/>
                </a:solidFill>
                <a:latin typeface="Sagona Book"/>
              </a:rPr>
              <a:t>labour</a:t>
            </a:r>
            <a:r>
              <a:rPr lang="en-US" sz="2200" dirty="0">
                <a:solidFill>
                  <a:schemeClr val="tx1"/>
                </a:solidFill>
                <a:latin typeface="Sagona Book"/>
              </a:rPr>
              <a:t> shortages, particularly in the NHS. The UK government invited these British citizens to come to the UK, also known at that time as the ‘mother country’, to help rebuild the UK economy. The government offered cheap transportation as an incentive, and one of the first ships used was the HMT Empire Windrush. Some worked in industries such as transport and manufacturing. </a:t>
            </a:r>
          </a:p>
        </p:txBody>
      </p:sp>
    </p:spTree>
    <p:extLst>
      <p:ext uri="{BB962C8B-B14F-4D97-AF65-F5344CB8AC3E}">
        <p14:creationId xmlns:p14="http://schemas.microsoft.com/office/powerpoint/2010/main" val="4278591081"/>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D5DB7-CA24-A6CE-61F5-F533E1EBC359}"/>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CB61E70E-1F8B-584D-34EA-724B3EE72C54}"/>
              </a:ext>
            </a:extLst>
          </p:cNvPr>
          <p:cNvSpPr>
            <a:spLocks noGrp="1"/>
          </p:cNvSpPr>
          <p:nvPr>
            <p:ph idx="1"/>
          </p:nvPr>
        </p:nvSpPr>
        <p:spPr/>
        <p:txBody>
          <a:bodyPr/>
          <a:lstStyle/>
          <a:p>
            <a:endParaRPr lang="en-US"/>
          </a:p>
        </p:txBody>
      </p:sp>
      <p:sp>
        <p:nvSpPr>
          <p:cNvPr id="4" name="Rectangle: Rounded Corners 3">
            <a:extLst>
              <a:ext uri="{FF2B5EF4-FFF2-40B4-BE49-F238E27FC236}">
                <a16:creationId xmlns:a16="http://schemas.microsoft.com/office/drawing/2014/main" id="{42CFA987-A71A-6D0C-BDDB-776186920BE4}"/>
              </a:ext>
            </a:extLst>
          </p:cNvPr>
          <p:cNvSpPr/>
          <p:nvPr/>
        </p:nvSpPr>
        <p:spPr>
          <a:xfrm>
            <a:off x="1003525" y="514628"/>
            <a:ext cx="9880862" cy="1132182"/>
          </a:xfrm>
          <a:prstGeom prst="roundRect">
            <a:avLst/>
          </a:prstGeom>
          <a:solidFill>
            <a:schemeClr val="bg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dirty="0">
                <a:solidFill>
                  <a:schemeClr val="tx1"/>
                </a:solidFill>
              </a:rPr>
              <a:t>Facts</a:t>
            </a:r>
          </a:p>
        </p:txBody>
      </p:sp>
      <p:sp>
        <p:nvSpPr>
          <p:cNvPr id="5" name="Rectangle 4">
            <a:extLst>
              <a:ext uri="{FF2B5EF4-FFF2-40B4-BE49-F238E27FC236}">
                <a16:creationId xmlns:a16="http://schemas.microsoft.com/office/drawing/2014/main" id="{8BAAE43F-E229-DC5F-9B6F-569A50F6135D}"/>
              </a:ext>
            </a:extLst>
          </p:cNvPr>
          <p:cNvSpPr/>
          <p:nvPr/>
        </p:nvSpPr>
        <p:spPr>
          <a:xfrm>
            <a:off x="639641" y="1830326"/>
            <a:ext cx="10920601" cy="4762760"/>
          </a:xfrm>
          <a:prstGeom prst="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r>
              <a:rPr lang="en-US" sz="4800" dirty="0">
                <a:ea typeface="+mn-lt"/>
                <a:cs typeface="+mn-lt"/>
              </a:rPr>
              <a:t>1.</a:t>
            </a:r>
            <a:r>
              <a:rPr lang="en-US" sz="2000" dirty="0">
                <a:ea typeface="+mn-lt"/>
                <a:cs typeface="+mn-lt"/>
              </a:rPr>
              <a:t>The ship docked at Tilbury docks Essex on June 22, 1948, bringing over 1,000 passengers.</a:t>
            </a:r>
            <a:endParaRPr lang="en-US" dirty="0"/>
          </a:p>
          <a:p>
            <a:r>
              <a:rPr lang="en-US" sz="4800" dirty="0"/>
              <a:t>2. </a:t>
            </a:r>
            <a:r>
              <a:rPr lang="en-US" dirty="0"/>
              <a:t>The journey from the Caribbean took 3 weeks.</a:t>
            </a:r>
          </a:p>
          <a:p>
            <a:r>
              <a:rPr lang="en-US" sz="4800" dirty="0"/>
              <a:t>3. </a:t>
            </a:r>
            <a:r>
              <a:rPr lang="en-US" dirty="0"/>
              <a:t>Dominoes was a very popular game on the Empire Windrush.</a:t>
            </a:r>
          </a:p>
          <a:p>
            <a:r>
              <a:rPr lang="en-US" sz="4800" dirty="0"/>
              <a:t>4. </a:t>
            </a:r>
            <a:r>
              <a:rPr lang="en-US" dirty="0"/>
              <a:t>Nearly half a million people came to Britain in between 1947 and1970.</a:t>
            </a:r>
          </a:p>
          <a:p>
            <a:r>
              <a:rPr lang="en-US" sz="4800" dirty="0"/>
              <a:t>5.</a:t>
            </a:r>
            <a:r>
              <a:rPr lang="en-US" dirty="0"/>
              <a:t> It was renamed after the River Windrush, which flows through the </a:t>
            </a:r>
            <a:r>
              <a:rPr lang="en-US" dirty="0" err="1"/>
              <a:t>Cotswolds</a:t>
            </a:r>
            <a:r>
              <a:rPr lang="en-US" dirty="0"/>
              <a:t> in England.</a:t>
            </a:r>
            <a:endParaRPr lang="en-US" dirty="0">
              <a:ea typeface="+mn-lt"/>
              <a:cs typeface="+mn-lt"/>
            </a:endParaRPr>
          </a:p>
          <a:p>
            <a:r>
              <a:rPr lang="en-US" sz="4800" dirty="0"/>
              <a:t>6. </a:t>
            </a:r>
            <a:r>
              <a:rPr lang="en-US" dirty="0"/>
              <a:t>The Empire Windrush carried Lord Kitchener who sang,</a:t>
            </a:r>
            <a:r>
              <a:rPr lang="en-US" i="1" dirty="0"/>
              <a:t> London is the place for me.</a:t>
            </a:r>
          </a:p>
          <a:p>
            <a:endParaRPr lang="en-US" dirty="0"/>
          </a:p>
          <a:p>
            <a:pPr algn="ctr"/>
            <a:endParaRPr lang="en-US" sz="4800" dirty="0"/>
          </a:p>
        </p:txBody>
      </p:sp>
    </p:spTree>
    <p:extLst>
      <p:ext uri="{BB962C8B-B14F-4D97-AF65-F5344CB8AC3E}">
        <p14:creationId xmlns:p14="http://schemas.microsoft.com/office/powerpoint/2010/main" val="59009023"/>
      </p:ext>
    </p:extLst>
  </p:cSld>
  <p:clrMapOvr>
    <a:masterClrMapping/>
  </p:clrMapOvr>
  <mc:AlternateContent xmlns:mc="http://schemas.openxmlformats.org/markup-compatibility/2006" xmlns:p14="http://schemas.microsoft.com/office/powerpoint/2010/main">
    <mc:Choice Requires="p14">
      <p:transition spd="slow" p14:dur="1500">
        <p14:doors dir="ver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fillRect t="-5000" b="-5000"/>
          </a:stretch>
        </a:blipFill>
        <a:effectLst/>
      </p:bgPr>
    </p:bg>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29733D4-A07F-C6DF-7D39-8178D0C481FF}"/>
              </a:ext>
            </a:extLst>
          </p:cNvPr>
          <p:cNvSpPr/>
          <p:nvPr/>
        </p:nvSpPr>
        <p:spPr>
          <a:xfrm>
            <a:off x="1057847" y="1882967"/>
            <a:ext cx="10282272" cy="404097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7301A71-4CD7-85E2-7745-9D5A908828B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E79F97B7-15A4-C826-B74E-6E2BF3556817}"/>
              </a:ext>
            </a:extLst>
          </p:cNvPr>
          <p:cNvSpPr>
            <a:spLocks noGrp="1"/>
          </p:cNvSpPr>
          <p:nvPr>
            <p:ph idx="1"/>
          </p:nvPr>
        </p:nvSpPr>
        <p:spPr>
          <a:solidFill>
            <a:schemeClr val="bg1"/>
          </a:solidFill>
        </p:spPr>
        <p:txBody>
          <a:bodyPr vert="horz" lIns="91440" tIns="45720" rIns="91440" bIns="45720" rtlCol="0" anchor="t">
            <a:normAutofit fontScale="92500" lnSpcReduction="10000"/>
          </a:bodyPr>
          <a:lstStyle/>
          <a:p>
            <a:pPr marL="0" indent="0">
              <a:buNone/>
            </a:pPr>
            <a:r>
              <a:rPr lang="en-US" dirty="0"/>
              <a:t>The Windrush continued to be used as a troop carrier into the 1950s, including transporting British soldiers to Korea in October 1950 as part of the United Nations forces involved in the Korean War.</a:t>
            </a:r>
            <a:endParaRPr lang="en-US"/>
          </a:p>
          <a:p>
            <a:pPr marL="0" indent="0">
              <a:buNone/>
            </a:pPr>
            <a:r>
              <a:rPr lang="en-US" dirty="0"/>
              <a:t>In February 1954 the Windrush set sail from Yokohama in Japan on what would prove to be its final voyage. </a:t>
            </a:r>
          </a:p>
          <a:p>
            <a:pPr marL="0" indent="0">
              <a:buNone/>
            </a:pPr>
            <a:r>
              <a:rPr lang="en-US" dirty="0"/>
              <a:t>On 28 March, while the Windrush was sailing off the coast of Algeria, an explosion in the </a:t>
            </a:r>
            <a:r>
              <a:rPr lang="en-US" err="1"/>
              <a:t>engineroom</a:t>
            </a:r>
            <a:r>
              <a:rPr lang="en-US" dirty="0"/>
              <a:t> resulted in a huge fire.</a:t>
            </a:r>
          </a:p>
          <a:p>
            <a:pPr marL="0" indent="0">
              <a:buNone/>
            </a:pPr>
            <a:r>
              <a:rPr lang="en-US" dirty="0"/>
              <a:t>Four members of the crew - G.W. Stockwell, J.W. Graves, A. Webster and L. Pendleton - were killed in the explosion, but the remaining crew and all 1,276 passengers were saved. The Guardian called it "one of the greatest rescues in maritime history".</a:t>
            </a:r>
          </a:p>
          <a:p>
            <a:endParaRPr lang="en-US" dirty="0"/>
          </a:p>
        </p:txBody>
      </p:sp>
      <p:sp>
        <p:nvSpPr>
          <p:cNvPr id="4" name="Rectangle: Rounded Corners 3">
            <a:extLst>
              <a:ext uri="{FF2B5EF4-FFF2-40B4-BE49-F238E27FC236}">
                <a16:creationId xmlns:a16="http://schemas.microsoft.com/office/drawing/2014/main" id="{7459BC99-1DA1-7659-77CD-B676C00441D7}"/>
              </a:ext>
            </a:extLst>
          </p:cNvPr>
          <p:cNvSpPr/>
          <p:nvPr/>
        </p:nvSpPr>
        <p:spPr>
          <a:xfrm>
            <a:off x="952062" y="528923"/>
            <a:ext cx="10282272" cy="1121317"/>
          </a:xfrm>
          <a:prstGeom prst="round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000" dirty="0"/>
              <a:t>The final voyage</a:t>
            </a:r>
          </a:p>
        </p:txBody>
      </p:sp>
    </p:spTree>
    <p:extLst>
      <p:ext uri="{BB962C8B-B14F-4D97-AF65-F5344CB8AC3E}">
        <p14:creationId xmlns:p14="http://schemas.microsoft.com/office/powerpoint/2010/main" val="2259976330"/>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4" name="Rectangle: Top Corners Rounded 3">
            <a:extLst>
              <a:ext uri="{FF2B5EF4-FFF2-40B4-BE49-F238E27FC236}">
                <a16:creationId xmlns:a16="http://schemas.microsoft.com/office/drawing/2014/main" id="{F629E31C-8ACC-274D-8DAF-D9A0F153EEEC}"/>
              </a:ext>
            </a:extLst>
          </p:cNvPr>
          <p:cNvSpPr/>
          <p:nvPr/>
        </p:nvSpPr>
        <p:spPr>
          <a:xfrm>
            <a:off x="1831125" y="1576612"/>
            <a:ext cx="9295882" cy="4114742"/>
          </a:xfrm>
          <a:prstGeom prst="round2SameRect">
            <a:avLst/>
          </a:prstGeom>
          <a:solidFill>
            <a:schemeClr val="tx1"/>
          </a:solidFill>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t"/>
          <a:lstStyle/>
          <a:p>
            <a:pPr algn="ctr"/>
            <a:r>
              <a:rPr lang="en-US" sz="9600" dirty="0"/>
              <a:t>The End</a:t>
            </a:r>
          </a:p>
          <a:p>
            <a:pPr algn="ctr"/>
            <a:r>
              <a:rPr lang="en-US" sz="5400" b="1" dirty="0"/>
              <a:t>Produced by</a:t>
            </a:r>
          </a:p>
          <a:p>
            <a:pPr algn="ctr"/>
            <a:r>
              <a:rPr lang="en-US" sz="7200" b="1" dirty="0"/>
              <a:t> </a:t>
            </a:r>
            <a:r>
              <a:rPr lang="en-US" sz="5400" b="1" dirty="0"/>
              <a:t>Harry Hawkes</a:t>
            </a:r>
            <a:endParaRPr lang="en-US" sz="5400" dirty="0"/>
          </a:p>
        </p:txBody>
      </p:sp>
    </p:spTree>
    <p:extLst>
      <p:ext uri="{BB962C8B-B14F-4D97-AF65-F5344CB8AC3E}">
        <p14:creationId xmlns:p14="http://schemas.microsoft.com/office/powerpoint/2010/main" val="3622848192"/>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96B24"/>
      </a:accent1>
      <a:accent2>
        <a:srgbClr val="4EA72E"/>
      </a:accent2>
      <a:accent3>
        <a:srgbClr val="156082"/>
      </a:accent3>
      <a:accent4>
        <a:srgbClr val="0F9ED5"/>
      </a:accent4>
      <a:accent5>
        <a:srgbClr val="A02B93"/>
      </a:accent5>
      <a:accent6>
        <a:srgbClr val="E97132"/>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97E0A228-C590-4D20-B05F-A6BF04A05448}"/>
    </a:ext>
  </a:extLst>
</a:theme>
</file>

<file path=docProps/app.xml><?xml version="1.0" encoding="utf-8"?>
<Properties xmlns="http://schemas.openxmlformats.org/officeDocument/2006/extended-properties" xmlns:vt="http://schemas.openxmlformats.org/officeDocument/2006/docPropsVTypes">
  <Template>office theme</Template>
  <TotalTime>0</TotalTime>
  <Words>562</Words>
  <Application>Microsoft Office PowerPoint</Application>
  <PresentationFormat>Widescreen</PresentationFormat>
  <Paragraphs>31</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Sagona Book</vt:lpstr>
      <vt:lpstr>Office Theme</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Donna McMahon</dc:creator>
  <cp:lastModifiedBy>Donna McMahon</cp:lastModifiedBy>
  <cp:revision>420</cp:revision>
  <dcterms:created xsi:type="dcterms:W3CDTF">2026-01-10T09:59:47Z</dcterms:created>
  <dcterms:modified xsi:type="dcterms:W3CDTF">2026-01-17T16:44:00Z</dcterms:modified>
</cp:coreProperties>
</file>