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notesMasterIdLst>
    <p:notesMasterId r:id="rId10"/>
  </p:notesMasterIdLst>
  <p:sldIdLst>
    <p:sldId id="256" r:id="rId2"/>
    <p:sldId id="257" r:id="rId3"/>
    <p:sldId id="260" r:id="rId4"/>
    <p:sldId id="258" r:id="rId5"/>
    <p:sldId id="261" r:id="rId6"/>
    <p:sldId id="259"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91" autoAdjust="0"/>
  </p:normalViewPr>
  <p:slideViewPr>
    <p:cSldViewPr snapToGrid="0">
      <p:cViewPr varScale="1">
        <p:scale>
          <a:sx n="59" d="100"/>
          <a:sy n="59" d="100"/>
        </p:scale>
        <p:origin x="964" y="52"/>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customXml" Target="../customXml/item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9DBEB8-B298-4F46-820A-A771AEB19ECB}" type="datetimeFigureOut">
              <a:rPr lang="en-GB" smtClean="0"/>
              <a:t>17/01/2026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6CDF07-C275-4E3D-9E7B-ADF3CB8AB216}" type="slidenum">
              <a:rPr lang="en-GB" smtClean="0"/>
              <a:t>‹#›</a:t>
            </a:fld>
            <a:endParaRPr lang="en-GB" dirty="0"/>
          </a:p>
        </p:txBody>
      </p:sp>
    </p:spTree>
    <p:extLst>
      <p:ext uri="{BB962C8B-B14F-4D97-AF65-F5344CB8AC3E}">
        <p14:creationId xmlns:p14="http://schemas.microsoft.com/office/powerpoint/2010/main" val="2895374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6CDF07-C275-4E3D-9E7B-ADF3CB8AB216}" type="slidenum">
              <a:rPr lang="en-GB" smtClean="0"/>
              <a:t>4</a:t>
            </a:fld>
            <a:endParaRPr lang="en-GB" dirty="0"/>
          </a:p>
        </p:txBody>
      </p:sp>
    </p:spTree>
    <p:extLst>
      <p:ext uri="{BB962C8B-B14F-4D97-AF65-F5344CB8AC3E}">
        <p14:creationId xmlns:p14="http://schemas.microsoft.com/office/powerpoint/2010/main" val="19264555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8D224871-40A1-42B4-AC8D-ACD2F0CAEEEB}" type="datetimeFigureOut">
              <a:rPr lang="en-GB" smtClean="0"/>
              <a:t>17/01/2026</a:t>
            </a:fld>
            <a:endParaRPr lang="en-GB" dirty="0"/>
          </a:p>
        </p:txBody>
      </p:sp>
      <p:sp>
        <p:nvSpPr>
          <p:cNvPr id="5" name="Footer Placeholder 4"/>
          <p:cNvSpPr>
            <a:spLocks noGrp="1"/>
          </p:cNvSpPr>
          <p:nvPr>
            <p:ph type="ftr" sz="quarter" idx="11"/>
          </p:nvPr>
        </p:nvSpPr>
        <p:spPr>
          <a:xfrm>
            <a:off x="3962399" y="5870575"/>
            <a:ext cx="4893958" cy="377825"/>
          </a:xfrm>
        </p:spPr>
        <p:txBody>
          <a:bodyPr/>
          <a:lstStyle/>
          <a:p>
            <a:endParaRPr lang="en-GB" dirty="0"/>
          </a:p>
        </p:txBody>
      </p:sp>
      <p:sp>
        <p:nvSpPr>
          <p:cNvPr id="6" name="Slide Number Placeholder 5"/>
          <p:cNvSpPr>
            <a:spLocks noGrp="1"/>
          </p:cNvSpPr>
          <p:nvPr>
            <p:ph type="sldNum" sz="quarter" idx="12"/>
          </p:nvPr>
        </p:nvSpPr>
        <p:spPr>
          <a:xfrm>
            <a:off x="10608958" y="5870575"/>
            <a:ext cx="551167" cy="377825"/>
          </a:xfrm>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25272264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3234745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571546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961202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1636762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4152882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830194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1354681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1788926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22045353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29432171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23255354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24715031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16720941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8187263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41341077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224871-40A1-42B4-AC8D-ACD2F0CAEEEB}" type="datetimeFigureOut">
              <a:rPr lang="en-GB" smtClean="0"/>
              <a:t>17/01/2026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A13143C-10BA-4B12-BC5B-6621E263FA0C}" type="slidenum">
              <a:rPr lang="en-GB" smtClean="0"/>
              <a:t>‹#›</a:t>
            </a:fld>
            <a:endParaRPr lang="en-GB" dirty="0"/>
          </a:p>
        </p:txBody>
      </p:sp>
    </p:spTree>
    <p:extLst>
      <p:ext uri="{BB962C8B-B14F-4D97-AF65-F5344CB8AC3E}">
        <p14:creationId xmlns:p14="http://schemas.microsoft.com/office/powerpoint/2010/main" val="3617090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D224871-40A1-42B4-AC8D-ACD2F0CAEEEB}" type="datetimeFigureOut">
              <a:rPr lang="en-GB" smtClean="0"/>
              <a:t>17/01/2026</a:t>
            </a:fld>
            <a:endParaRPr lang="en-GB"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A13143C-10BA-4B12-BC5B-6621E263FA0C}" type="slidenum">
              <a:rPr lang="en-GB" smtClean="0"/>
              <a:t>‹#›</a:t>
            </a:fld>
            <a:endParaRPr lang="en-GB" dirty="0"/>
          </a:p>
        </p:txBody>
      </p:sp>
    </p:spTree>
    <p:extLst>
      <p:ext uri="{BB962C8B-B14F-4D97-AF65-F5344CB8AC3E}">
        <p14:creationId xmlns:p14="http://schemas.microsoft.com/office/powerpoint/2010/main" val="783842883"/>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1.xml"/><Relationship Id="rId1" Type="http://schemas.openxmlformats.org/officeDocument/2006/relationships/video" Target="https://www.youtube.com/embed/dGt21q1AjuI?feature=oembed" TargetMode="External"/><Relationship Id="rId5" Type="http://schemas.openxmlformats.org/officeDocument/2006/relationships/audio" Target="../media/audio1.wav"/><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hyperlink" Target="http://palmersrelocations.com.au/moving-to-england/" TargetMode="External"/><Relationship Id="rId2" Type="http://schemas.openxmlformats.org/officeDocument/2006/relationships/image" Target="../media/image5.jp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hyperlink" Target="https://storage.googleapis.com/deggqpnvbnrsae/pictures-of-old-suitcases.html"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cruisehive.com/what-is-a-pullman-bed-on-a-cruise-ship/96015"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hyperlink" Target="https://www.bajanthings.com/do-you-want-the-truth-or-something-beautiful-the-empire-windrush-story/" TargetMode="External"/><Relationship Id="rId7" Type="http://schemas.openxmlformats.org/officeDocument/2006/relationships/hyperlink" Target="https://metro.co.uk/2023/06/21/what-is-windrush-day-and-who-are-the-windrush-generation-2-18990857/" TargetMode="External"/><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hyperlink" Target="https://www.alamy.com/stock-photo/empire-windrush.html" TargetMode="External"/><Relationship Id="rId4" Type="http://schemas.openxmlformats.org/officeDocument/2006/relationships/image" Target="../media/image9.jpg"/><Relationship Id="rId9" Type="http://schemas.openxmlformats.org/officeDocument/2006/relationships/hyperlink" Target="https://news.sky.com/story/the-descendants-of-the-windrush-generation-who-changed-britain-12905727"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hyperlink" Target="https://www.youtube.com/watch?v=iIFCoUHlnho" TargetMode="External"/><Relationship Id="rId1" Type="http://schemas.openxmlformats.org/officeDocument/2006/relationships/slideLayout" Target="../slideLayouts/slideLayout2.xml"/><Relationship Id="rId4" Type="http://schemas.openxmlformats.org/officeDocument/2006/relationships/hyperlink" Target="https://windrush70.co.uk/vincent-reid"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CDE3B-445F-59E4-309C-49681463DD51}"/>
              </a:ext>
            </a:extLst>
          </p:cNvPr>
          <p:cNvSpPr>
            <a:spLocks noGrp="1"/>
          </p:cNvSpPr>
          <p:nvPr>
            <p:ph type="ctrTitle"/>
          </p:nvPr>
        </p:nvSpPr>
        <p:spPr>
          <a:xfrm>
            <a:off x="3962399" y="1114993"/>
            <a:ext cx="7197726" cy="1965832"/>
          </a:xfrm>
        </p:spPr>
        <p:txBody>
          <a:bodyPr/>
          <a:lstStyle/>
          <a:p>
            <a:r>
              <a:rPr lang="en-GB" dirty="0"/>
              <a:t>The empire Windrush-a history  </a:t>
            </a:r>
          </a:p>
        </p:txBody>
      </p:sp>
      <p:sp>
        <p:nvSpPr>
          <p:cNvPr id="3" name="Subtitle 2">
            <a:extLst>
              <a:ext uri="{FF2B5EF4-FFF2-40B4-BE49-F238E27FC236}">
                <a16:creationId xmlns:a16="http://schemas.microsoft.com/office/drawing/2014/main" id="{F7080356-2769-BBF4-638D-7EA0649D5FF0}"/>
              </a:ext>
            </a:extLst>
          </p:cNvPr>
          <p:cNvSpPr>
            <a:spLocks noGrp="1"/>
          </p:cNvSpPr>
          <p:nvPr>
            <p:ph type="subTitle" idx="1"/>
          </p:nvPr>
        </p:nvSpPr>
        <p:spPr>
          <a:xfrm>
            <a:off x="10227211" y="3311248"/>
            <a:ext cx="1101725" cy="931856"/>
          </a:xfrm>
        </p:spPr>
        <p:txBody>
          <a:bodyPr/>
          <a:lstStyle/>
          <a:p>
            <a:r>
              <a:rPr lang="en-GB" dirty="0"/>
              <a:t>By sylvia Stoffel</a:t>
            </a:r>
          </a:p>
        </p:txBody>
      </p:sp>
      <p:pic>
        <p:nvPicPr>
          <p:cNvPr id="6" name="Online Media 5" title="LORD KITCHENER - London Is the Place for Me">
            <a:hlinkClick r:id="" action="ppaction://media"/>
            <a:extLst>
              <a:ext uri="{FF2B5EF4-FFF2-40B4-BE49-F238E27FC236}">
                <a16:creationId xmlns:a16="http://schemas.microsoft.com/office/drawing/2014/main" id="{994753E7-794C-24CF-25CE-BBD47AA2228D}"/>
              </a:ext>
            </a:extLst>
          </p:cNvPr>
          <p:cNvPicPr>
            <a:picLocks noRot="1" noChangeAspect="1"/>
          </p:cNvPicPr>
          <p:nvPr>
            <a:videoFile r:link="rId1"/>
          </p:nvPr>
        </p:nvPicPr>
        <p:blipFill>
          <a:blip r:embed="rId4"/>
          <a:stretch>
            <a:fillRect/>
          </a:stretch>
        </p:blipFill>
        <p:spPr>
          <a:xfrm>
            <a:off x="173502" y="2339047"/>
            <a:ext cx="8182707" cy="4518953"/>
          </a:xfrm>
          <a:prstGeom prst="rect">
            <a:avLst/>
          </a:prstGeom>
        </p:spPr>
      </p:pic>
    </p:spTree>
    <p:extLst>
      <p:ext uri="{BB962C8B-B14F-4D97-AF65-F5344CB8AC3E}">
        <p14:creationId xmlns:p14="http://schemas.microsoft.com/office/powerpoint/2010/main" val="40646075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9000" advTm="10000">
        <p15:prstTrans prst="curtains"/>
        <p:sndAc>
          <p:stSnd>
            <p:snd r:embed="rId3" name="drumroll.wav"/>
          </p:stSnd>
        </p:sndAc>
      </p:transition>
    </mc:Choice>
    <mc:Fallback xmlns="">
      <p:transition spd="slow" advTm="10000">
        <p:fade/>
        <p:sndAc>
          <p:stSnd>
            <p:snd r:embed="rId5" name="drumrol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6E878-B0F1-2FB8-8DDC-DCBCD07D026D}"/>
              </a:ext>
            </a:extLst>
          </p:cNvPr>
          <p:cNvSpPr>
            <a:spLocks noGrp="1"/>
          </p:cNvSpPr>
          <p:nvPr>
            <p:ph type="title"/>
          </p:nvPr>
        </p:nvSpPr>
        <p:spPr>
          <a:xfrm>
            <a:off x="701626" y="609601"/>
            <a:ext cx="3962401" cy="670559"/>
          </a:xfrm>
        </p:spPr>
        <p:txBody>
          <a:bodyPr>
            <a:noAutofit/>
          </a:bodyPr>
          <a:lstStyle/>
          <a:p>
            <a:r>
              <a:rPr lang="en-GB" sz="4400" dirty="0"/>
              <a:t>what was the Windrush? </a:t>
            </a:r>
          </a:p>
        </p:txBody>
      </p:sp>
      <p:sp>
        <p:nvSpPr>
          <p:cNvPr id="3" name="Content Placeholder 2">
            <a:extLst>
              <a:ext uri="{FF2B5EF4-FFF2-40B4-BE49-F238E27FC236}">
                <a16:creationId xmlns:a16="http://schemas.microsoft.com/office/drawing/2014/main" id="{2A4C51A7-20B3-3396-D875-EF7725761229}"/>
              </a:ext>
            </a:extLst>
          </p:cNvPr>
          <p:cNvSpPr>
            <a:spLocks noGrp="1"/>
          </p:cNvSpPr>
          <p:nvPr>
            <p:ph idx="1"/>
          </p:nvPr>
        </p:nvSpPr>
        <p:spPr>
          <a:xfrm>
            <a:off x="5838091" y="609601"/>
            <a:ext cx="5828716" cy="3526301"/>
          </a:xfrm>
        </p:spPr>
        <p:txBody>
          <a:bodyPr>
            <a:noAutofit/>
          </a:bodyPr>
          <a:lstStyle/>
          <a:p>
            <a:r>
              <a:rPr lang="en-GB" sz="7200" dirty="0"/>
              <a:t>“the streets where almost paved with gold”</a:t>
            </a:r>
          </a:p>
        </p:txBody>
      </p:sp>
      <p:sp>
        <p:nvSpPr>
          <p:cNvPr id="4" name="Text Placeholder 3">
            <a:extLst>
              <a:ext uri="{FF2B5EF4-FFF2-40B4-BE49-F238E27FC236}">
                <a16:creationId xmlns:a16="http://schemas.microsoft.com/office/drawing/2014/main" id="{5672A5C8-73F5-E576-0467-0F09770086D4}"/>
              </a:ext>
            </a:extLst>
          </p:cNvPr>
          <p:cNvSpPr>
            <a:spLocks noGrp="1"/>
          </p:cNvSpPr>
          <p:nvPr>
            <p:ph type="body" sz="half" idx="2"/>
          </p:nvPr>
        </p:nvSpPr>
        <p:spPr>
          <a:xfrm>
            <a:off x="112543" y="1378634"/>
            <a:ext cx="5828716" cy="4869765"/>
          </a:xfrm>
        </p:spPr>
        <p:txBody>
          <a:bodyPr>
            <a:noAutofit/>
          </a:bodyPr>
          <a:lstStyle/>
          <a:p>
            <a:r>
              <a:rPr lang="en-US" sz="2400" dirty="0"/>
              <a:t>the empire Windrush  was   launched in 1930 and was named  the mv monte rose , it originally served as a Nazi cruise ship and later as a troop and prison ship used to deport Jews to Auschwitz.[ a concentration camp .] after the war the British claimed it and renamed it the empire Windrush . The next mission was to convert it , at this time Britain was poor and needed help so they people to come and make some money . They told all the people from the around the world to come to England . They told them the streets where almost paved with Gold, this is what led to the</a:t>
            </a:r>
            <a:r>
              <a:rPr lang="en-GB" sz="2400" b="1" dirty="0"/>
              <a:t> </a:t>
            </a:r>
            <a:r>
              <a:rPr lang="en-GB" sz="2400" b="1" dirty="0">
                <a:solidFill>
                  <a:schemeClr val="tx1">
                    <a:lumMod val="95000"/>
                  </a:schemeClr>
                </a:solidFill>
              </a:rPr>
              <a:t>British nationality act 1948.</a:t>
            </a:r>
            <a:endParaRPr lang="en-GB" sz="2400" dirty="0">
              <a:solidFill>
                <a:schemeClr val="tx1">
                  <a:lumMod val="95000"/>
                </a:schemeClr>
              </a:solidFill>
            </a:endParaRPr>
          </a:p>
        </p:txBody>
      </p:sp>
      <p:pic>
        <p:nvPicPr>
          <p:cNvPr id="6" name="Picture 5">
            <a:extLst>
              <a:ext uri="{FF2B5EF4-FFF2-40B4-BE49-F238E27FC236}">
                <a16:creationId xmlns:a16="http://schemas.microsoft.com/office/drawing/2014/main" id="{C87E66BD-BDDC-EA1D-470B-05FFBA0B0BB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349195" y="4149938"/>
            <a:ext cx="4730262" cy="2353659"/>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15902080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1AFEA-DC76-1AF6-DB63-95C70CE7DFD6}"/>
              </a:ext>
            </a:extLst>
          </p:cNvPr>
          <p:cNvSpPr>
            <a:spLocks noGrp="1"/>
          </p:cNvSpPr>
          <p:nvPr>
            <p:ph type="title"/>
          </p:nvPr>
        </p:nvSpPr>
        <p:spPr>
          <a:xfrm>
            <a:off x="685802" y="567396"/>
            <a:ext cx="5025682" cy="867509"/>
          </a:xfrm>
        </p:spPr>
        <p:txBody>
          <a:bodyPr>
            <a:normAutofit fontScale="90000"/>
          </a:bodyPr>
          <a:lstStyle/>
          <a:p>
            <a:r>
              <a:rPr lang="en-GB" dirty="0"/>
              <a:t>Why did people chose to travel on the Windrush ?</a:t>
            </a:r>
          </a:p>
        </p:txBody>
      </p:sp>
      <p:sp>
        <p:nvSpPr>
          <p:cNvPr id="5" name="Content Placeholder 4">
            <a:extLst>
              <a:ext uri="{FF2B5EF4-FFF2-40B4-BE49-F238E27FC236}">
                <a16:creationId xmlns:a16="http://schemas.microsoft.com/office/drawing/2014/main" id="{32748B1B-EA98-8BDB-5D89-9AB89364C435}"/>
              </a:ext>
            </a:extLst>
          </p:cNvPr>
          <p:cNvSpPr>
            <a:spLocks noGrp="1"/>
          </p:cNvSpPr>
          <p:nvPr>
            <p:ph idx="1"/>
          </p:nvPr>
        </p:nvSpPr>
        <p:spPr>
          <a:xfrm>
            <a:off x="0" y="168813"/>
            <a:ext cx="5908431" cy="5389358"/>
          </a:xfrm>
        </p:spPr>
        <p:txBody>
          <a:bodyPr/>
          <a:lstStyle/>
          <a:p>
            <a:pPr marL="0" indent="0">
              <a:buNone/>
            </a:pPr>
            <a:r>
              <a:rPr lang="en-US" dirty="0"/>
              <a:t>Following World War II, the UK desperately needed people to rebuild England and staff the NHS and public transport systems ,the government advertised for  men , women and children  to come to England . They were told the streets were almost paved with gold . </a:t>
            </a:r>
          </a:p>
          <a:p>
            <a:pPr marL="0" indent="0">
              <a:buNone/>
            </a:pPr>
            <a:r>
              <a:rPr lang="en-US" dirty="0"/>
              <a:t>the Empire Windrush was the largest ship ever made for the purpose, people jumped to the chance so packed there  bags and came to the land  of hope and glory </a:t>
            </a:r>
            <a:endParaRPr lang="en-GB" dirty="0"/>
          </a:p>
        </p:txBody>
      </p:sp>
      <p:pic>
        <p:nvPicPr>
          <p:cNvPr id="7" name="Picture 6">
            <a:extLst>
              <a:ext uri="{FF2B5EF4-FFF2-40B4-BE49-F238E27FC236}">
                <a16:creationId xmlns:a16="http://schemas.microsoft.com/office/drawing/2014/main" id="{E435AE01-EFE8-E05A-E286-E5F9261EE03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6283569" y="168814"/>
            <a:ext cx="5692727" cy="538935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4995075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fade">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E7408-24CA-26F2-2926-5AD275C73850}"/>
              </a:ext>
            </a:extLst>
          </p:cNvPr>
          <p:cNvSpPr>
            <a:spLocks noGrp="1"/>
          </p:cNvSpPr>
          <p:nvPr>
            <p:ph type="title"/>
          </p:nvPr>
        </p:nvSpPr>
        <p:spPr/>
        <p:txBody>
          <a:bodyPr/>
          <a:lstStyle/>
          <a:p>
            <a:r>
              <a:rPr lang="en-GB" dirty="0"/>
              <a:t>The features </a:t>
            </a:r>
          </a:p>
        </p:txBody>
      </p:sp>
      <p:sp>
        <p:nvSpPr>
          <p:cNvPr id="3" name="Content Placeholder 2">
            <a:extLst>
              <a:ext uri="{FF2B5EF4-FFF2-40B4-BE49-F238E27FC236}">
                <a16:creationId xmlns:a16="http://schemas.microsoft.com/office/drawing/2014/main" id="{5220F46D-3362-DD5E-5340-782A7DB817EB}"/>
              </a:ext>
            </a:extLst>
          </p:cNvPr>
          <p:cNvSpPr>
            <a:spLocks noGrp="1"/>
          </p:cNvSpPr>
          <p:nvPr>
            <p:ph idx="1"/>
          </p:nvPr>
        </p:nvSpPr>
        <p:spPr/>
        <p:txBody>
          <a:bodyPr/>
          <a:lstStyle/>
          <a:p>
            <a:pPr marL="0" indent="0">
              <a:buNone/>
            </a:pPr>
            <a:r>
              <a:rPr lang="en-US" dirty="0"/>
              <a:t> On the famous 1948 voyage, men typically stayed in the cramped deck dormitories for £28, while women were required to pay £48 for cabin class.</a:t>
            </a:r>
          </a:p>
          <a:p>
            <a:pPr marL="0" indent="0">
              <a:buNone/>
            </a:pPr>
            <a:r>
              <a:rPr lang="en-US" dirty="0"/>
              <a:t>It included a dining room and designated areas for passengers to relax or play game</a:t>
            </a:r>
          </a:p>
          <a:p>
            <a:pPr marL="0" indent="0">
              <a:buNone/>
            </a:pPr>
            <a:r>
              <a:rPr lang="en-US" dirty="0"/>
              <a:t>The open deck allowed for fresh air and social interaction, with accounts of passengers dancing to music during the journey </a:t>
            </a:r>
          </a:p>
          <a:p>
            <a:pPr marL="0" indent="0">
              <a:buNone/>
            </a:pPr>
            <a:r>
              <a:rPr lang="en-US" dirty="0"/>
              <a:t>The ship had 4 funnels and a single tall funnel in the center. It was built to carry roughly 1000-1500 </a:t>
            </a:r>
          </a:p>
          <a:p>
            <a:pPr marL="0" indent="0">
              <a:buNone/>
            </a:pPr>
            <a:endParaRPr lang="en-GB" dirty="0"/>
          </a:p>
        </p:txBody>
      </p:sp>
      <p:pic>
        <p:nvPicPr>
          <p:cNvPr id="5" name="Picture 4">
            <a:extLst>
              <a:ext uri="{FF2B5EF4-FFF2-40B4-BE49-F238E27FC236}">
                <a16:creationId xmlns:a16="http://schemas.microsoft.com/office/drawing/2014/main" id="{A6B61C33-7EEC-6D43-4623-DC7B59847F1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511179" y="182880"/>
            <a:ext cx="4638640" cy="2489982"/>
          </a:xfrm>
          <a:prstGeom prst="ellipse">
            <a:avLst/>
          </a:prstGeom>
          <a:ln>
            <a:noFill/>
          </a:ln>
          <a:effectLst>
            <a:softEdge rad="112500"/>
          </a:effectLst>
        </p:spPr>
      </p:pic>
    </p:spTree>
    <p:extLst>
      <p:ext uri="{BB962C8B-B14F-4D97-AF65-F5344CB8AC3E}">
        <p14:creationId xmlns:p14="http://schemas.microsoft.com/office/powerpoint/2010/main" val="10491450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D6DFFD4-5068-D3EA-BFAE-3B445502C9E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3545058"/>
            <a:ext cx="4417256" cy="3312942"/>
          </a:xfrm>
          <a:prstGeom prst="rect">
            <a:avLst/>
          </a:prstGeom>
        </p:spPr>
      </p:pic>
      <p:pic>
        <p:nvPicPr>
          <p:cNvPr id="9" name="Picture 8">
            <a:extLst>
              <a:ext uri="{FF2B5EF4-FFF2-40B4-BE49-F238E27FC236}">
                <a16:creationId xmlns:a16="http://schemas.microsoft.com/office/drawing/2014/main" id="{89EBE3B2-30E7-C9D8-6BF9-2937DDD42D1F}"/>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139482" y="214834"/>
            <a:ext cx="3896751" cy="3330224"/>
          </a:xfrm>
          <a:prstGeom prst="rect">
            <a:avLst/>
          </a:prstGeom>
        </p:spPr>
      </p:pic>
      <p:pic>
        <p:nvPicPr>
          <p:cNvPr id="11" name="Picture 10">
            <a:extLst>
              <a:ext uri="{FF2B5EF4-FFF2-40B4-BE49-F238E27FC236}">
                <a16:creationId xmlns:a16="http://schemas.microsoft.com/office/drawing/2014/main" id="{3D710CFC-FA25-412C-BA2C-0452F2FB6089}"/>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688938" y="2715064"/>
            <a:ext cx="5282450" cy="3748571"/>
          </a:xfrm>
          <a:prstGeom prst="rect">
            <a:avLst/>
          </a:prstGeom>
        </p:spPr>
      </p:pic>
      <p:pic>
        <p:nvPicPr>
          <p:cNvPr id="13" name="Picture 12">
            <a:extLst>
              <a:ext uri="{FF2B5EF4-FFF2-40B4-BE49-F238E27FC236}">
                <a16:creationId xmlns:a16="http://schemas.microsoft.com/office/drawing/2014/main" id="{23A0DF3C-8BD9-2595-1B5E-A266D89410D2}"/>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6369018" y="214834"/>
            <a:ext cx="5539545" cy="3115994"/>
          </a:xfrm>
          <a:prstGeom prst="rect">
            <a:avLst/>
          </a:prstGeom>
        </p:spPr>
      </p:pic>
    </p:spTree>
    <p:extLst>
      <p:ext uri="{BB962C8B-B14F-4D97-AF65-F5344CB8AC3E}">
        <p14:creationId xmlns:p14="http://schemas.microsoft.com/office/powerpoint/2010/main" val="23694510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9B4E9-C873-EE9F-DA8C-0D09AB9283BB}"/>
              </a:ext>
            </a:extLst>
          </p:cNvPr>
          <p:cNvSpPr>
            <a:spLocks noGrp="1"/>
          </p:cNvSpPr>
          <p:nvPr>
            <p:ph type="title"/>
          </p:nvPr>
        </p:nvSpPr>
        <p:spPr/>
        <p:txBody>
          <a:bodyPr>
            <a:noAutofit/>
          </a:bodyPr>
          <a:lstStyle/>
          <a:p>
            <a:r>
              <a:rPr lang="en-GB" sz="9600" dirty="0"/>
              <a:t>A man’s story </a:t>
            </a:r>
          </a:p>
        </p:txBody>
      </p:sp>
      <p:sp>
        <p:nvSpPr>
          <p:cNvPr id="3" name="Content Placeholder 2">
            <a:extLst>
              <a:ext uri="{FF2B5EF4-FFF2-40B4-BE49-F238E27FC236}">
                <a16:creationId xmlns:a16="http://schemas.microsoft.com/office/drawing/2014/main" id="{01ED0D75-12F5-DB10-23C3-2B1F27724993}"/>
              </a:ext>
            </a:extLst>
          </p:cNvPr>
          <p:cNvSpPr>
            <a:spLocks noGrp="1"/>
          </p:cNvSpPr>
          <p:nvPr>
            <p:ph idx="1"/>
          </p:nvPr>
        </p:nvSpPr>
        <p:spPr>
          <a:xfrm>
            <a:off x="685801" y="1842868"/>
            <a:ext cx="6924821" cy="5015131"/>
          </a:xfrm>
        </p:spPr>
        <p:txBody>
          <a:bodyPr>
            <a:normAutofit/>
          </a:bodyPr>
          <a:lstStyle/>
          <a:p>
            <a:pPr marL="0" indent="0">
              <a:buNone/>
            </a:pPr>
            <a:r>
              <a:rPr lang="en-US" dirty="0"/>
              <a:t>After the Windrush many people suffered racism and bullying.to help understand this I have found a Childs story  …</a:t>
            </a:r>
            <a:br>
              <a:rPr lang="en-US" dirty="0"/>
            </a:br>
            <a:r>
              <a:rPr lang="en-US" dirty="0"/>
              <a:t>Aged only 13, Vincent Reid, better known as Vince, was among the youngest passengers on the MV Empire Windrush, making the journey from Jamaica with his adoptive parents.</a:t>
            </a:r>
          </a:p>
          <a:p>
            <a:pPr marL="0" indent="0" fontAlgn="base">
              <a:buNone/>
            </a:pPr>
            <a:r>
              <a:rPr lang="en-US" dirty="0"/>
              <a:t>One of his early memories of life in England was how teachers at his school laughed at his Jamaican accent. Not surprisingly, he left as soon as possible and worked in the Post Office for a year before joining the Royal Air Force at the age of 16 as a mechanic. After seeing service in Malaya, he became a corporal at 19 before buying himself out.</a:t>
            </a:r>
          </a:p>
          <a:p>
            <a:pPr marL="0" indent="0" fontAlgn="base">
              <a:buNone/>
            </a:pPr>
            <a:r>
              <a:rPr lang="en-US" dirty="0"/>
              <a:t>He then worked at Heathrow airport, but left when his bosses refused to allow him time-off to continue his education. He found work as a market researcher in 1967 and met Elizabeth Evans, an English woman. Despite her being white they married in 1969 and went on to have two children</a:t>
            </a:r>
          </a:p>
          <a:p>
            <a:pPr marL="0" indent="0">
              <a:buNone/>
            </a:pPr>
            <a:r>
              <a:rPr lang="en-US" dirty="0"/>
              <a:t>P.S here is a video of another child's story </a:t>
            </a:r>
            <a:r>
              <a:rPr lang="en-US" dirty="0">
                <a:hlinkClick r:id="rId2"/>
              </a:rPr>
              <a:t>https://www.youtube.com/watch?v=iIFCoUHlnho</a:t>
            </a:r>
            <a:r>
              <a:rPr lang="en-US" dirty="0"/>
              <a:t> </a:t>
            </a:r>
          </a:p>
          <a:p>
            <a:endParaRPr lang="en-GB" dirty="0"/>
          </a:p>
        </p:txBody>
      </p:sp>
      <p:pic>
        <p:nvPicPr>
          <p:cNvPr id="7" name="Picture 6">
            <a:extLst>
              <a:ext uri="{FF2B5EF4-FFF2-40B4-BE49-F238E27FC236}">
                <a16:creationId xmlns:a16="http://schemas.microsoft.com/office/drawing/2014/main" id="{3EA1F785-C797-0510-671D-D680AD0B975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976382" y="1842868"/>
            <a:ext cx="4162639" cy="4405531"/>
          </a:xfrm>
          <a:prstGeom prst="rect">
            <a:avLst/>
          </a:prstGeom>
        </p:spPr>
      </p:pic>
    </p:spTree>
    <p:extLst>
      <p:ext uri="{BB962C8B-B14F-4D97-AF65-F5344CB8AC3E}">
        <p14:creationId xmlns:p14="http://schemas.microsoft.com/office/powerpoint/2010/main" val="5316396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E09BB5-00A4-5550-8DA7-DF4219C8C8AC}"/>
              </a:ext>
            </a:extLst>
          </p:cNvPr>
          <p:cNvSpPr>
            <a:spLocks noGrp="1"/>
          </p:cNvSpPr>
          <p:nvPr>
            <p:ph type="title"/>
          </p:nvPr>
        </p:nvSpPr>
        <p:spPr>
          <a:xfrm>
            <a:off x="685801" y="609600"/>
            <a:ext cx="10131425" cy="5917809"/>
          </a:xfrm>
        </p:spPr>
        <p:txBody>
          <a:bodyPr>
            <a:normAutofit fontScale="90000"/>
          </a:bodyPr>
          <a:lstStyle/>
          <a:p>
            <a:r>
              <a:rPr lang="en-GB" sz="9600" dirty="0">
                <a:solidFill>
                  <a:srgbClr val="FF33CC"/>
                </a:solidFill>
              </a:rPr>
              <a:t>Thank you for listening !!!!!!!!!!!!!!!!!!!!!!!!!!!!!!!!!!!!!!!!!!!!!!!!!!!!!!!</a:t>
            </a:r>
            <a:r>
              <a:rPr lang="en-GB" sz="9600" dirty="0">
                <a:solidFill>
                  <a:srgbClr val="FF33CC"/>
                </a:solidFill>
                <a:sym typeface="Wingdings" panose="05000000000000000000" pitchFamily="2" charset="2"/>
              </a:rPr>
              <a:t></a:t>
            </a:r>
            <a:endParaRPr lang="en-GB" sz="9600" dirty="0">
              <a:solidFill>
                <a:srgbClr val="FF33CC"/>
              </a:solidFill>
            </a:endParaRPr>
          </a:p>
        </p:txBody>
      </p:sp>
    </p:spTree>
    <p:extLst>
      <p:ext uri="{BB962C8B-B14F-4D97-AF65-F5344CB8AC3E}">
        <p14:creationId xmlns:p14="http://schemas.microsoft.com/office/powerpoint/2010/main" val="39375836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xit" presetSubtype="0" fill="hold" grpId="0" nodeType="clickEffect">
                                  <p:stCondLst>
                                    <p:cond delay="0"/>
                                  </p:stCondLst>
                                  <p:childTnLst>
                                    <p:animEffect transition="out" filter="wipe(down)">
                                      <p:cBhvr>
                                        <p:cTn id="6" dur="180" accel="50000">
                                          <p:stCondLst>
                                            <p:cond delay="1820"/>
                                          </p:stCondLst>
                                        </p:cTn>
                                        <p:tgtEl>
                                          <p:spTgt spid="2"/>
                                        </p:tgtEl>
                                      </p:cBhvr>
                                    </p:animEffect>
                                    <p:anim calcmode="lin" valueType="num">
                                      <p:cBhvr>
                                        <p:cTn id="7" dur="1822" tmFilter="0,0; 0.14,0.31; 0.43,0.73; 0.71,0.91; 1.0,1.0">
                                          <p:stCondLst>
                                            <p:cond delay="0"/>
                                          </p:stCondLst>
                                        </p:cTn>
                                        <p:tgtEl>
                                          <p:spTgt spid="2"/>
                                        </p:tgtEl>
                                        <p:attrNameLst>
                                          <p:attrName>ppt_x</p:attrName>
                                        </p:attrNameLst>
                                      </p:cBhvr>
                                      <p:tavLst>
                                        <p:tav tm="0">
                                          <p:val>
                                            <p:strVal val="ppt_x"/>
                                          </p:val>
                                        </p:tav>
                                        <p:tav tm="100000">
                                          <p:val>
                                            <p:strVal val="#ppt_x+0.25"/>
                                          </p:val>
                                        </p:tav>
                                      </p:tavLst>
                                    </p:anim>
                                    <p:anim calcmode="lin" valueType="num">
                                      <p:cBhvr>
                                        <p:cTn id="8" dur="178">
                                          <p:stCondLst>
                                            <p:cond delay="1822"/>
                                          </p:stCondLst>
                                        </p:cTn>
                                        <p:tgtEl>
                                          <p:spTgt spid="2"/>
                                        </p:tgtEl>
                                        <p:attrNameLst>
                                          <p:attrName>ppt_x</p:attrName>
                                        </p:attrNameLst>
                                      </p:cBhvr>
                                      <p:tavLst>
                                        <p:tav tm="0">
                                          <p:val>
                                            <p:strVal val="ppt_x"/>
                                          </p:val>
                                        </p:tav>
                                        <p:tav tm="100000">
                                          <p:val>
                                            <p:strVal val="ppt_x"/>
                                          </p:val>
                                        </p:tav>
                                      </p:tavLst>
                                    </p:anim>
                                    <p:anim calcmode="lin" valueType="num">
                                      <p:cBhvr>
                                        <p:cTn id="9" dur="664" tmFilter="0.0,0.0;0.25,0.07;0.50,0.2;0.75,0.467;1.0,1.0">
                                          <p:stCondLst>
                                            <p:cond delay="0"/>
                                          </p:stCondLst>
                                        </p:cTn>
                                        <p:tgtEl>
                                          <p:spTgt spid="2"/>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3" dur="180" accel="50000">
                                          <p:stCondLst>
                                            <p:cond delay="1820"/>
                                          </p:stCondLst>
                                        </p:cTn>
                                        <p:tgtEl>
                                          <p:spTgt spid="2"/>
                                        </p:tgtEl>
                                        <p:attrNameLst>
                                          <p:attrName>ppt_y</p:attrName>
                                        </p:attrNameLst>
                                      </p:cBhvr>
                                      <p:tavLst>
                                        <p:tav tm="0">
                                          <p:val>
                                            <p:strVal val="ppt_y"/>
                                          </p:val>
                                        </p:tav>
                                        <p:tav tm="100000">
                                          <p:val>
                                            <p:strVal val="ppt_y+ppt_h"/>
                                          </p:val>
                                        </p:tav>
                                      </p:tavLst>
                                    </p:anim>
                                    <p:animScale>
                                      <p:cBhvr>
                                        <p:cTn id="14" dur="26">
                                          <p:stCondLst>
                                            <p:cond delay="620"/>
                                          </p:stCondLst>
                                        </p:cTn>
                                        <p:tgtEl>
                                          <p:spTgt spid="2"/>
                                        </p:tgtEl>
                                      </p:cBhvr>
                                      <p:to x="100000" y="60000"/>
                                    </p:animScale>
                                    <p:animScale>
                                      <p:cBhvr>
                                        <p:cTn id="15" dur="166" decel="50000">
                                          <p:stCondLst>
                                            <p:cond delay="646"/>
                                          </p:stCondLst>
                                        </p:cTn>
                                        <p:tgtEl>
                                          <p:spTgt spid="2"/>
                                        </p:tgtEl>
                                      </p:cBhvr>
                                      <p:to x="100000" y="100000"/>
                                    </p:animScale>
                                    <p:animScale>
                                      <p:cBhvr>
                                        <p:cTn id="16" dur="26">
                                          <p:stCondLst>
                                            <p:cond delay="1312"/>
                                          </p:stCondLst>
                                        </p:cTn>
                                        <p:tgtEl>
                                          <p:spTgt spid="2"/>
                                        </p:tgtEl>
                                      </p:cBhvr>
                                      <p:to x="100000" y="80000"/>
                                    </p:animScale>
                                    <p:animScale>
                                      <p:cBhvr>
                                        <p:cTn id="17" dur="166" decel="50000">
                                          <p:stCondLst>
                                            <p:cond delay="1338"/>
                                          </p:stCondLst>
                                        </p:cTn>
                                        <p:tgtEl>
                                          <p:spTgt spid="2"/>
                                        </p:tgtEl>
                                      </p:cBhvr>
                                      <p:to x="100000" y="100000"/>
                                    </p:animScale>
                                    <p:animScale>
                                      <p:cBhvr>
                                        <p:cTn id="18" dur="26">
                                          <p:stCondLst>
                                            <p:cond delay="1642"/>
                                          </p:stCondLst>
                                        </p:cTn>
                                        <p:tgtEl>
                                          <p:spTgt spid="2"/>
                                        </p:tgtEl>
                                      </p:cBhvr>
                                      <p:to x="100000" y="90000"/>
                                    </p:animScale>
                                    <p:animScale>
                                      <p:cBhvr>
                                        <p:cTn id="19" dur="166" decel="50000">
                                          <p:stCondLst>
                                            <p:cond delay="1668"/>
                                          </p:stCondLst>
                                        </p:cTn>
                                        <p:tgtEl>
                                          <p:spTgt spid="2"/>
                                        </p:tgtEl>
                                      </p:cBhvr>
                                      <p:to x="100000" y="100000"/>
                                    </p:animScale>
                                    <p:animScale>
                                      <p:cBhvr>
                                        <p:cTn id="20" dur="26">
                                          <p:stCondLst>
                                            <p:cond delay="1808"/>
                                          </p:stCondLst>
                                        </p:cTn>
                                        <p:tgtEl>
                                          <p:spTgt spid="2"/>
                                        </p:tgtEl>
                                      </p:cBhvr>
                                      <p:to x="100000" y="95000"/>
                                    </p:animScale>
                                    <p:animScale>
                                      <p:cBhvr>
                                        <p:cTn id="21" dur="166" decel="50000">
                                          <p:stCondLst>
                                            <p:cond delay="1834"/>
                                          </p:stCondLst>
                                        </p:cTn>
                                        <p:tgtEl>
                                          <p:spTgt spid="2"/>
                                        </p:tgtEl>
                                      </p:cBhvr>
                                      <p:to x="100000" y="100000"/>
                                    </p:animScale>
                                    <p:set>
                                      <p:cBhvr>
                                        <p:cTn id="22" dur="1" fill="hold">
                                          <p:stCondLst>
                                            <p:cond delay="1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82212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04C7E"/>
      </a:dk2>
      <a:lt2>
        <a:srgbClr val="EBEBEB"/>
      </a:lt2>
      <a:accent1>
        <a:srgbClr val="94CE67"/>
      </a:accent1>
      <a:accent2>
        <a:srgbClr val="49D1CD"/>
      </a:accent2>
      <a:accent3>
        <a:srgbClr val="61A5D6"/>
      </a:accent3>
      <a:accent4>
        <a:srgbClr val="9D8CD3"/>
      </a:accent4>
      <a:accent5>
        <a:srgbClr val="E45C8A"/>
      </a:accent5>
      <a:accent6>
        <a:srgbClr val="F98C61"/>
      </a:accent6>
      <a:hlink>
        <a:srgbClr val="AAF172"/>
      </a:hlink>
      <a:folHlink>
        <a:srgbClr val="E7F19A"/>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E44E6A2F-09CD-4BE0-B42D-107FF03CEE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C965BA6315A7D4993238222020AECAC" ma:contentTypeVersion="3" ma:contentTypeDescription="Create a new document." ma:contentTypeScope="" ma:versionID="f5d3b3d6f48d0f857f227a2b789b30f7">
  <xsd:schema xmlns:xsd="http://www.w3.org/2001/XMLSchema" xmlns:xs="http://www.w3.org/2001/XMLSchema" xmlns:p="http://schemas.microsoft.com/office/2006/metadata/properties" xmlns:ns2="a9269812-2107-45a7-85ee-d369d02ec213" targetNamespace="http://schemas.microsoft.com/office/2006/metadata/properties" ma:root="true" ma:fieldsID="4d74062c67dfbc744b497e82e7b46142" ns2:_="">
    <xsd:import namespace="a9269812-2107-45a7-85ee-d369d02ec213"/>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9269812-2107-45a7-85ee-d369d02ec21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ED50836-B992-4A46-AE1C-49CA2B948702}"/>
</file>

<file path=customXml/itemProps2.xml><?xml version="1.0" encoding="utf-8"?>
<ds:datastoreItem xmlns:ds="http://schemas.openxmlformats.org/officeDocument/2006/customXml" ds:itemID="{E877DA86-2853-4231-A634-06FF0F9E7FC8}"/>
</file>

<file path=customXml/itemProps3.xml><?xml version="1.0" encoding="utf-8"?>
<ds:datastoreItem xmlns:ds="http://schemas.openxmlformats.org/officeDocument/2006/customXml" ds:itemID="{F8878A60-836B-43E2-BA0A-AD104AF4F300}"/>
</file>

<file path=docProps/app.xml><?xml version="1.0" encoding="utf-8"?>
<Properties xmlns="http://schemas.openxmlformats.org/officeDocument/2006/extended-properties" xmlns:vt="http://schemas.openxmlformats.org/officeDocument/2006/docPropsVTypes">
  <Template>Celestial</Template>
  <TotalTime>299</TotalTime>
  <Words>534</Words>
  <Application>Microsoft Office PowerPoint</Application>
  <PresentationFormat>Widescreen</PresentationFormat>
  <Paragraphs>20</Paragraphs>
  <Slides>8</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Wingdings</vt:lpstr>
      <vt:lpstr>Celestial</vt:lpstr>
      <vt:lpstr>The empire Windrush-a history  </vt:lpstr>
      <vt:lpstr>what was the Windrush? </vt:lpstr>
      <vt:lpstr>Why did people chose to travel on the Windrush ?</vt:lpstr>
      <vt:lpstr>The features </vt:lpstr>
      <vt:lpstr>PowerPoint Presentation</vt:lpstr>
      <vt:lpstr>A man’s story </vt:lpstr>
      <vt:lpstr>Thank you for listening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Katherine Boon</dc:creator>
  <cp:lastModifiedBy>Donna McMahon</cp:lastModifiedBy>
  <cp:revision>10</cp:revision>
  <dcterms:created xsi:type="dcterms:W3CDTF">2026-01-11T09:33:00Z</dcterms:created>
  <dcterms:modified xsi:type="dcterms:W3CDTF">2026-01-17T16:46:27Z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0x0101006C965BA6315A7D4993238222020AECAC</vt:lpwstr>
  </property>
</Properties>
</file>